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1"/>
  </p:notesMasterIdLst>
  <p:sldIdLst>
    <p:sldId id="256" r:id="rId2"/>
    <p:sldId id="259" r:id="rId3"/>
    <p:sldId id="258" r:id="rId4"/>
    <p:sldId id="262" r:id="rId5"/>
    <p:sldId id="263" r:id="rId6"/>
    <p:sldId id="264" r:id="rId7"/>
    <p:sldId id="260" r:id="rId8"/>
    <p:sldId id="265" r:id="rId9"/>
    <p:sldId id="272" r:id="rId10"/>
    <p:sldId id="266" r:id="rId11"/>
    <p:sldId id="273" r:id="rId12"/>
    <p:sldId id="274" r:id="rId13"/>
    <p:sldId id="275" r:id="rId14"/>
    <p:sldId id="276" r:id="rId15"/>
    <p:sldId id="277" r:id="rId16"/>
    <p:sldId id="278" r:id="rId17"/>
    <p:sldId id="279" r:id="rId18"/>
    <p:sldId id="292" r:id="rId19"/>
    <p:sldId id="293" r:id="rId20"/>
    <p:sldId id="294" r:id="rId21"/>
    <p:sldId id="295" r:id="rId22"/>
    <p:sldId id="261" r:id="rId23"/>
    <p:sldId id="296" r:id="rId24"/>
    <p:sldId id="297" r:id="rId25"/>
    <p:sldId id="298" r:id="rId26"/>
    <p:sldId id="299" r:id="rId27"/>
    <p:sldId id="300" r:id="rId28"/>
    <p:sldId id="301" r:id="rId29"/>
    <p:sldId id="291" r:id="rId30"/>
  </p:sldIdLst>
  <p:sldSz cx="9144000" cy="5143500" type="screen16x9"/>
  <p:notesSz cx="6858000" cy="9144000"/>
  <p:embeddedFontLst>
    <p:embeddedFont>
      <p:font typeface="Darker Grotesque" panose="020B0604020202020204" charset="0"/>
      <p:regular r:id="rId32"/>
      <p:bold r:id="rId33"/>
    </p:embeddedFont>
    <p:embeddedFont>
      <p:font typeface="Nunito Light" pitchFamily="2" charset="0"/>
      <p:regular r:id="rId34"/>
      <p:italic r:id="rId35"/>
    </p:embeddedFont>
    <p:embeddedFont>
      <p:font typeface="Open Sans" panose="020B0606030504020204" pitchFamily="34" charset="0"/>
      <p:regular r:id="rId36"/>
    </p:embeddedFont>
    <p:embeddedFont>
      <p:font typeface="Orbitron Black" panose="020B0604020202020204" charset="0"/>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0CB6C1-E31D-4EAD-82DF-FB7FD527F2D1}">
  <a:tblStyle styleId="{A70CB6C1-E31D-4EAD-82DF-FB7FD527F2D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B7AA49-72FC-4791-A051-1E3CECAD648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77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527f784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527f784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208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72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987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492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7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25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26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84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10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010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55b463498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55b463498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76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55b46349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55b46349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78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11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55b463498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55b463498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17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55b46349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d55b46349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993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439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55b463498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55b463498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a3de6cf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a3de6cf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5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83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55b463498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55b463498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 name="Google Shape;11;p2"/>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2">
            <a:alphaModFix/>
          </a:blip>
          <a:srcRect l="7340" r="4538" b="19768"/>
          <a:stretch/>
        </p:blipFill>
        <p:spPr>
          <a:xfrm rot="-9134663" flipH="1">
            <a:off x="-1755148" y="3031026"/>
            <a:ext cx="5981304" cy="4126625"/>
          </a:xfrm>
          <a:prstGeom prst="rect">
            <a:avLst/>
          </a:prstGeom>
          <a:noFill/>
          <a:ln>
            <a:noFill/>
          </a:ln>
        </p:spPr>
      </p:pic>
      <p:pic>
        <p:nvPicPr>
          <p:cNvPr id="16" name="Google Shape;16;p2"/>
          <p:cNvPicPr preferRelativeResize="0"/>
          <p:nvPr/>
        </p:nvPicPr>
        <p:blipFill rotWithShape="1">
          <a:blip r:embed="rId2">
            <a:alphaModFix/>
          </a:blip>
          <a:srcRect l="7340" r="4538" b="19768"/>
          <a:stretch/>
        </p:blipFill>
        <p:spPr>
          <a:xfrm rot="2359540" flipH="1">
            <a:off x="6573591" y="-1878314"/>
            <a:ext cx="3498423" cy="2413614"/>
          </a:xfrm>
          <a:prstGeom prst="rect">
            <a:avLst/>
          </a:prstGeom>
          <a:noFill/>
          <a:ln>
            <a:noFill/>
          </a:ln>
        </p:spPr>
      </p:pic>
      <p:pic>
        <p:nvPicPr>
          <p:cNvPr id="17" name="Google Shape;17;p2"/>
          <p:cNvPicPr preferRelativeResize="0"/>
          <p:nvPr/>
        </p:nvPicPr>
        <p:blipFill rotWithShape="1">
          <a:blip r:embed="rId2">
            <a:alphaModFix/>
          </a:blip>
          <a:srcRect l="7340" r="4538" b="19768"/>
          <a:stretch/>
        </p:blipFill>
        <p:spPr>
          <a:xfrm rot="8099997" flipH="1">
            <a:off x="906367" y="-2284251"/>
            <a:ext cx="4111489" cy="2836579"/>
          </a:xfrm>
          <a:prstGeom prst="rect">
            <a:avLst/>
          </a:prstGeom>
          <a:noFill/>
          <a:ln>
            <a:noFill/>
          </a:ln>
        </p:spPr>
      </p:pic>
      <p:pic>
        <p:nvPicPr>
          <p:cNvPr id="18" name="Google Shape;18;p2"/>
          <p:cNvPicPr preferRelativeResize="0"/>
          <p:nvPr/>
        </p:nvPicPr>
        <p:blipFill rotWithShape="1">
          <a:blip r:embed="rId2">
            <a:alphaModFix/>
          </a:blip>
          <a:srcRect l="7340" r="4538" b="19768"/>
          <a:stretch/>
        </p:blipFill>
        <p:spPr>
          <a:xfrm rot="7200074" flipH="1">
            <a:off x="6735534" y="2930973"/>
            <a:ext cx="4276576" cy="2950509"/>
          </a:xfrm>
          <a:prstGeom prst="rect">
            <a:avLst/>
          </a:prstGeom>
          <a:noFill/>
          <a:ln>
            <a:noFill/>
          </a:ln>
        </p:spPr>
      </p:pic>
      <p:pic>
        <p:nvPicPr>
          <p:cNvPr id="19" name="Google Shape;19;p2"/>
          <p:cNvPicPr preferRelativeResize="0"/>
          <p:nvPr/>
        </p:nvPicPr>
        <p:blipFill>
          <a:blip r:embed="rId3">
            <a:alphaModFix/>
          </a:blip>
          <a:stretch>
            <a:fillRect/>
          </a:stretch>
        </p:blipFill>
        <p:spPr>
          <a:xfrm rot="2051224">
            <a:off x="7536343" y="152779"/>
            <a:ext cx="709013" cy="537293"/>
          </a:xfrm>
          <a:prstGeom prst="rect">
            <a:avLst/>
          </a:prstGeom>
          <a:noFill/>
          <a:ln>
            <a:noFill/>
          </a:ln>
        </p:spPr>
      </p:pic>
      <p:sp>
        <p:nvSpPr>
          <p:cNvPr id="20" name="Google Shape;20;p2"/>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74"/>
        <p:cNvGrpSpPr/>
        <p:nvPr/>
      </p:nvGrpSpPr>
      <p:grpSpPr>
        <a:xfrm>
          <a:off x="0" y="0"/>
          <a:ext cx="0" cy="0"/>
          <a:chOff x="0" y="0"/>
          <a:chExt cx="0" cy="0"/>
        </a:xfrm>
      </p:grpSpPr>
      <p:pic>
        <p:nvPicPr>
          <p:cNvPr id="275" name="Google Shape;275;p26"/>
          <p:cNvPicPr preferRelativeResize="0"/>
          <p:nvPr/>
        </p:nvPicPr>
        <p:blipFill rotWithShape="1">
          <a:blip r:embed="rId2">
            <a:alphaModFix/>
          </a:blip>
          <a:srcRect l="7340" r="4538" b="19768"/>
          <a:stretch/>
        </p:blipFill>
        <p:spPr>
          <a:xfrm rot="2700000">
            <a:off x="6672931" y="-1259200"/>
            <a:ext cx="4011591" cy="2767652"/>
          </a:xfrm>
          <a:prstGeom prst="rect">
            <a:avLst/>
          </a:prstGeom>
          <a:noFill/>
          <a:ln>
            <a:noFill/>
          </a:ln>
        </p:spPr>
      </p:pic>
      <p:sp>
        <p:nvSpPr>
          <p:cNvPr id="276" name="Google Shape;276;p26"/>
          <p:cNvSpPr txBox="1">
            <a:spLocks noGrp="1"/>
          </p:cNvSpPr>
          <p:nvPr>
            <p:ph type="title"/>
          </p:nvPr>
        </p:nvSpPr>
        <p:spPr>
          <a:xfrm>
            <a:off x="4692850" y="1168450"/>
            <a:ext cx="3711600" cy="140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26"/>
          <p:cNvSpPr txBox="1">
            <a:spLocks noGrp="1"/>
          </p:cNvSpPr>
          <p:nvPr>
            <p:ph type="title" idx="2" hasCustomPrompt="1"/>
          </p:nvPr>
        </p:nvSpPr>
        <p:spPr>
          <a:xfrm>
            <a:off x="6804550" y="3532125"/>
            <a:ext cx="1599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26"/>
          <p:cNvSpPr txBox="1">
            <a:spLocks noGrp="1"/>
          </p:cNvSpPr>
          <p:nvPr>
            <p:ph type="subTitle" idx="1"/>
          </p:nvPr>
        </p:nvSpPr>
        <p:spPr>
          <a:xfrm>
            <a:off x="5433850" y="2572100"/>
            <a:ext cx="29706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6"/>
          <p:cNvSpPr/>
          <p:nvPr/>
        </p:nvSpPr>
        <p:spPr>
          <a:xfrm>
            <a:off x="4692850" y="450785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17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14"/>
        <p:cNvGrpSpPr/>
        <p:nvPr/>
      </p:nvGrpSpPr>
      <p:grpSpPr>
        <a:xfrm>
          <a:off x="0" y="0"/>
          <a:ext cx="0" cy="0"/>
          <a:chOff x="0" y="0"/>
          <a:chExt cx="0" cy="0"/>
        </a:xfrm>
      </p:grpSpPr>
      <p:pic>
        <p:nvPicPr>
          <p:cNvPr id="215" name="Google Shape;215;p21"/>
          <p:cNvPicPr preferRelativeResize="0"/>
          <p:nvPr/>
        </p:nvPicPr>
        <p:blipFill rotWithShape="1">
          <a:blip r:embed="rId2">
            <a:alphaModFix/>
          </a:blip>
          <a:srcRect l="7340" r="4538" b="19768"/>
          <a:stretch/>
        </p:blipFill>
        <p:spPr>
          <a:xfrm rot="-9443434">
            <a:off x="-423633" y="4186073"/>
            <a:ext cx="2583231" cy="1782212"/>
          </a:xfrm>
          <a:prstGeom prst="rect">
            <a:avLst/>
          </a:prstGeom>
          <a:noFill/>
          <a:ln>
            <a:noFill/>
          </a:ln>
        </p:spPr>
      </p:pic>
      <p:pic>
        <p:nvPicPr>
          <p:cNvPr id="216" name="Google Shape;216;p21"/>
          <p:cNvPicPr preferRelativeResize="0"/>
          <p:nvPr/>
        </p:nvPicPr>
        <p:blipFill>
          <a:blip r:embed="rId3">
            <a:alphaModFix/>
          </a:blip>
          <a:stretch>
            <a:fillRect/>
          </a:stretch>
        </p:blipFill>
        <p:spPr>
          <a:xfrm rot="-8100000">
            <a:off x="3490802" y="4311231"/>
            <a:ext cx="755727" cy="572699"/>
          </a:xfrm>
          <a:prstGeom prst="rect">
            <a:avLst/>
          </a:prstGeom>
          <a:noFill/>
          <a:ln>
            <a:noFill/>
          </a:ln>
        </p:spPr>
      </p:pic>
      <p:sp>
        <p:nvSpPr>
          <p:cNvPr id="217" name="Google Shape;217;p21"/>
          <p:cNvSpPr txBox="1">
            <a:spLocks noGrp="1"/>
          </p:cNvSpPr>
          <p:nvPr>
            <p:ph type="subTitle" idx="1"/>
          </p:nvPr>
        </p:nvSpPr>
        <p:spPr>
          <a:xfrm>
            <a:off x="720000" y="2571525"/>
            <a:ext cx="2907600" cy="93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1"/>
          <p:cNvSpPr txBox="1">
            <a:spLocks noGrp="1"/>
          </p:cNvSpPr>
          <p:nvPr>
            <p:ph type="title"/>
          </p:nvPr>
        </p:nvSpPr>
        <p:spPr>
          <a:xfrm>
            <a:off x="720000" y="937425"/>
            <a:ext cx="2907600" cy="1634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153370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2"/>
        <p:cNvGrpSpPr/>
        <p:nvPr/>
      </p:nvGrpSpPr>
      <p:grpSpPr>
        <a:xfrm>
          <a:off x="0" y="0"/>
          <a:ext cx="0" cy="0"/>
          <a:chOff x="0" y="0"/>
          <a:chExt cx="0" cy="0"/>
        </a:xfrm>
      </p:grpSpPr>
      <p:pic>
        <p:nvPicPr>
          <p:cNvPr id="403" name="Google Shape;403;p35"/>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
        <p:nvSpPr>
          <p:cNvPr id="404" name="Google Shape;404;p35"/>
          <p:cNvSpPr txBox="1">
            <a:spLocks noGrp="1"/>
          </p:cNvSpPr>
          <p:nvPr>
            <p:ph type="ctrTitle"/>
          </p:nvPr>
        </p:nvSpPr>
        <p:spPr>
          <a:xfrm>
            <a:off x="720000" y="540000"/>
            <a:ext cx="4284000" cy="811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5" name="Google Shape;405;p35"/>
          <p:cNvSpPr txBox="1">
            <a:spLocks noGrp="1"/>
          </p:cNvSpPr>
          <p:nvPr>
            <p:ph type="subTitle" idx="1"/>
          </p:nvPr>
        </p:nvSpPr>
        <p:spPr>
          <a:xfrm>
            <a:off x="720000" y="1486900"/>
            <a:ext cx="4293900" cy="10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arker Grotesque"/>
                <a:ea typeface="Darker Grotesque"/>
                <a:cs typeface="Darker Grotesque"/>
                <a:sym typeface="Darker Grotesqu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6" name="Google Shape;406;p35"/>
          <p:cNvSpPr txBox="1"/>
          <p:nvPr/>
        </p:nvSpPr>
        <p:spPr>
          <a:xfrm>
            <a:off x="720000" y="3632500"/>
            <a:ext cx="3852000" cy="92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000" b="1">
                <a:solidFill>
                  <a:schemeClr val="dk1"/>
                </a:solidFill>
                <a:latin typeface="Darker Grotesque"/>
                <a:ea typeface="Darker Grotesque"/>
                <a:cs typeface="Darker Grotesque"/>
                <a:sym typeface="Darker Grotesque"/>
              </a:rPr>
              <a:t>CREDITS: </a:t>
            </a:r>
            <a:r>
              <a:rPr lang="en" sz="1000">
                <a:solidFill>
                  <a:schemeClr val="dk1"/>
                </a:solidFill>
                <a:latin typeface="Darker Grotesque Medium"/>
                <a:ea typeface="Darker Grotesque Medium"/>
                <a:cs typeface="Darker Grotesque Medium"/>
                <a:sym typeface="Darker Grotesque Medium"/>
              </a:rPr>
              <a:t>This presentation template was created by </a:t>
            </a:r>
            <a:r>
              <a:rPr lang="en" sz="1000" b="1">
                <a:solidFill>
                  <a:schemeClr val="dk1"/>
                </a:solidFill>
                <a:uFill>
                  <a:noFill/>
                </a:uFill>
                <a:latin typeface="Darker Grotesque"/>
                <a:ea typeface="Darker Grotesque"/>
                <a:cs typeface="Darker Grotesque"/>
                <a:sym typeface="Darker Grotesque"/>
                <a:hlinkClick r:id="rId3">
                  <a:extLst>
                    <a:ext uri="{A12FA001-AC4F-418D-AE19-62706E023703}">
                      <ahyp:hlinkClr xmlns:ahyp="http://schemas.microsoft.com/office/drawing/2018/hyperlinkcolor" val="tx"/>
                    </a:ext>
                  </a:extLst>
                </a:hlinkClick>
              </a:rPr>
              <a:t>Slidesgo</a:t>
            </a:r>
            <a:r>
              <a:rPr lang="en" sz="1000">
                <a:solidFill>
                  <a:schemeClr val="dk1"/>
                </a:solidFill>
                <a:latin typeface="Darker Grotesque Medium"/>
                <a:ea typeface="Darker Grotesque Medium"/>
                <a:cs typeface="Darker Grotesque Medium"/>
                <a:sym typeface="Darker Grotesque Medium"/>
              </a:rPr>
              <a:t>, including icons by </a:t>
            </a:r>
            <a:r>
              <a:rPr lang="en" sz="1000" b="1">
                <a:solidFill>
                  <a:schemeClr val="dk1"/>
                </a:solidFill>
                <a:uFill>
                  <a:noFill/>
                </a:uFill>
                <a:latin typeface="Darker Grotesque"/>
                <a:ea typeface="Darker Grotesque"/>
                <a:cs typeface="Darker Grotesque"/>
                <a:sym typeface="Darker Grotesque"/>
                <a:hlinkClick r:id="rId4">
                  <a:extLst>
                    <a:ext uri="{A12FA001-AC4F-418D-AE19-62706E023703}">
                      <ahyp:hlinkClr xmlns:ahyp="http://schemas.microsoft.com/office/drawing/2018/hyperlinkcolor" val="tx"/>
                    </a:ext>
                  </a:extLst>
                </a:hlinkClick>
              </a:rPr>
              <a:t>Flaticon</a:t>
            </a:r>
            <a:r>
              <a:rPr lang="en" sz="1000">
                <a:solidFill>
                  <a:schemeClr val="dk1"/>
                </a:solidFill>
                <a:latin typeface="Darker Grotesque Medium"/>
                <a:ea typeface="Darker Grotesque Medium"/>
                <a:cs typeface="Darker Grotesque Medium"/>
                <a:sym typeface="Darker Grotesque Medium"/>
              </a:rPr>
              <a:t>, and infographics &amp; images by </a:t>
            </a:r>
            <a:r>
              <a:rPr lang="en" sz="1000" b="1">
                <a:solidFill>
                  <a:schemeClr val="dk1"/>
                </a:solidFill>
                <a:uFill>
                  <a:noFill/>
                </a:uFill>
                <a:latin typeface="Darker Grotesque"/>
                <a:ea typeface="Darker Grotesque"/>
                <a:cs typeface="Darker Grotesque"/>
                <a:sym typeface="Darker Grotesque"/>
                <a:hlinkClick r:id="rId5">
                  <a:extLst>
                    <a:ext uri="{A12FA001-AC4F-418D-AE19-62706E023703}">
                      <ahyp:hlinkClr xmlns:ahyp="http://schemas.microsoft.com/office/drawing/2018/hyperlinkcolor" val="tx"/>
                    </a:ext>
                  </a:extLst>
                </a:hlinkClick>
              </a:rPr>
              <a:t>Freepik</a:t>
            </a:r>
            <a:r>
              <a:rPr lang="en" sz="1000" b="1">
                <a:solidFill>
                  <a:schemeClr val="dk1"/>
                </a:solidFill>
                <a:latin typeface="Darker Grotesque"/>
                <a:ea typeface="Darker Grotesque"/>
                <a:cs typeface="Darker Grotesque"/>
                <a:sym typeface="Darker Grotesque"/>
              </a:rPr>
              <a:t> </a:t>
            </a:r>
            <a:endParaRPr sz="1000" b="1">
              <a:solidFill>
                <a:schemeClr val="dk1"/>
              </a:solidFill>
              <a:latin typeface="Darker Grotesque"/>
              <a:ea typeface="Darker Grotesque"/>
              <a:cs typeface="Darker Grotesque"/>
              <a:sym typeface="Darker Grotesque"/>
            </a:endParaRPr>
          </a:p>
        </p:txBody>
      </p:sp>
      <p:grpSp>
        <p:nvGrpSpPr>
          <p:cNvPr id="407" name="Google Shape;407;p35"/>
          <p:cNvGrpSpPr/>
          <p:nvPr/>
        </p:nvGrpSpPr>
        <p:grpSpPr>
          <a:xfrm>
            <a:off x="320361" y="754158"/>
            <a:ext cx="43276" cy="411646"/>
            <a:chOff x="1256711" y="1178908"/>
            <a:chExt cx="43276" cy="411646"/>
          </a:xfrm>
        </p:grpSpPr>
        <p:grpSp>
          <p:nvGrpSpPr>
            <p:cNvPr id="408" name="Google Shape;408;p35"/>
            <p:cNvGrpSpPr/>
            <p:nvPr/>
          </p:nvGrpSpPr>
          <p:grpSpPr>
            <a:xfrm>
              <a:off x="1256711" y="1178908"/>
              <a:ext cx="43276" cy="184846"/>
              <a:chOff x="1256700" y="1103575"/>
              <a:chExt cx="60900" cy="260200"/>
            </a:xfrm>
          </p:grpSpPr>
          <p:sp>
            <p:nvSpPr>
              <p:cNvPr id="409" name="Google Shape;409;p3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5"/>
            <p:cNvGrpSpPr/>
            <p:nvPr/>
          </p:nvGrpSpPr>
          <p:grpSpPr>
            <a:xfrm>
              <a:off x="1256711" y="1405708"/>
              <a:ext cx="43276" cy="184846"/>
              <a:chOff x="1256700" y="1103575"/>
              <a:chExt cx="60900" cy="260200"/>
            </a:xfrm>
          </p:grpSpPr>
          <p:sp>
            <p:nvSpPr>
              <p:cNvPr id="413" name="Google Shape;413;p3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4401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5"/>
        <p:cNvGrpSpPr/>
        <p:nvPr/>
      </p:nvGrpSpPr>
      <p:grpSpPr>
        <a:xfrm>
          <a:off x="0" y="0"/>
          <a:ext cx="0" cy="0"/>
          <a:chOff x="0" y="0"/>
          <a:chExt cx="0" cy="0"/>
        </a:xfrm>
      </p:grpSpPr>
      <p:grpSp>
        <p:nvGrpSpPr>
          <p:cNvPr id="126" name="Google Shape;126;p14"/>
          <p:cNvGrpSpPr/>
          <p:nvPr/>
        </p:nvGrpSpPr>
        <p:grpSpPr>
          <a:xfrm>
            <a:off x="-2287613" y="-2849757"/>
            <a:ext cx="13137064" cy="11818857"/>
            <a:chOff x="-2287613" y="-2849757"/>
            <a:chExt cx="13137064" cy="11818857"/>
          </a:xfrm>
        </p:grpSpPr>
        <p:sp>
          <p:nvSpPr>
            <p:cNvPr id="127" name="Google Shape;127;p14"/>
            <p:cNvSpPr/>
            <p:nvPr/>
          </p:nvSpPr>
          <p:spPr>
            <a:xfrm>
              <a:off x="2730925" y="41361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4"/>
            <p:cNvPicPr preferRelativeResize="0"/>
            <p:nvPr/>
          </p:nvPicPr>
          <p:blipFill rotWithShape="1">
            <a:blip r:embed="rId2">
              <a:alphaModFix/>
            </a:blip>
            <a:srcRect l="7340" r="4538" b="19768"/>
            <a:stretch/>
          </p:blipFill>
          <p:spPr>
            <a:xfrm rot="-1024815">
              <a:off x="-1813499" y="-2062374"/>
              <a:ext cx="5981303" cy="4126626"/>
            </a:xfrm>
            <a:prstGeom prst="rect">
              <a:avLst/>
            </a:prstGeom>
            <a:noFill/>
            <a:ln>
              <a:noFill/>
            </a:ln>
          </p:spPr>
        </p:pic>
        <p:sp>
          <p:nvSpPr>
            <p:cNvPr id="129" name="Google Shape;129;p14"/>
            <p:cNvSpPr/>
            <p:nvPr/>
          </p:nvSpPr>
          <p:spPr>
            <a:xfrm>
              <a:off x="6320525" y="-255132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753300" y="4387750"/>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4"/>
            <p:cNvPicPr preferRelativeResize="0"/>
            <p:nvPr/>
          </p:nvPicPr>
          <p:blipFill rotWithShape="1">
            <a:blip r:embed="rId2">
              <a:alphaModFix/>
            </a:blip>
            <a:srcRect l="7340" r="4538" b="19768"/>
            <a:stretch/>
          </p:blipFill>
          <p:spPr>
            <a:xfrm rot="8440460">
              <a:off x="6573591" y="3723802"/>
              <a:ext cx="3498423" cy="2413614"/>
            </a:xfrm>
            <a:prstGeom prst="rect">
              <a:avLst/>
            </a:prstGeom>
            <a:noFill/>
            <a:ln>
              <a:noFill/>
            </a:ln>
          </p:spPr>
        </p:pic>
        <p:pic>
          <p:nvPicPr>
            <p:cNvPr id="132" name="Google Shape;132;p14"/>
            <p:cNvPicPr preferRelativeResize="0"/>
            <p:nvPr/>
          </p:nvPicPr>
          <p:blipFill rotWithShape="1">
            <a:blip r:embed="rId2">
              <a:alphaModFix/>
            </a:blip>
            <a:srcRect l="7340" r="4538" b="19768"/>
            <a:stretch/>
          </p:blipFill>
          <p:spPr>
            <a:xfrm rot="2700007">
              <a:off x="-1549410" y="3811827"/>
              <a:ext cx="3498423" cy="2413616"/>
            </a:xfrm>
            <a:prstGeom prst="rect">
              <a:avLst/>
            </a:prstGeom>
            <a:noFill/>
            <a:ln>
              <a:noFill/>
            </a:ln>
          </p:spPr>
        </p:pic>
        <p:pic>
          <p:nvPicPr>
            <p:cNvPr id="133" name="Google Shape;133;p14"/>
            <p:cNvPicPr preferRelativeResize="0"/>
            <p:nvPr/>
          </p:nvPicPr>
          <p:blipFill rotWithShape="1">
            <a:blip r:embed="rId2">
              <a:alphaModFix/>
            </a:blip>
            <a:srcRect l="7340" r="4538" b="19768"/>
            <a:stretch/>
          </p:blipFill>
          <p:spPr>
            <a:xfrm rot="-2700067">
              <a:off x="8196332" y="-663976"/>
              <a:ext cx="2417488" cy="1667874"/>
            </a:xfrm>
            <a:prstGeom prst="rect">
              <a:avLst/>
            </a:prstGeom>
            <a:noFill/>
            <a:ln>
              <a:noFill/>
            </a:ln>
          </p:spPr>
        </p:pic>
      </p:grpSp>
      <p:sp>
        <p:nvSpPr>
          <p:cNvPr id="134" name="Google Shape;134;p14"/>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5" name="Google Shape;135;p14"/>
          <p:cNvSpPr txBox="1">
            <a:spLocks noGrp="1"/>
          </p:cNvSpPr>
          <p:nvPr>
            <p:ph type="subTitle" idx="1"/>
          </p:nvPr>
        </p:nvSpPr>
        <p:spPr>
          <a:xfrm>
            <a:off x="1458125" y="1440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3975867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grpSp>
        <p:nvGrpSpPr>
          <p:cNvPr id="137" name="Google Shape;137;p15"/>
          <p:cNvGrpSpPr/>
          <p:nvPr/>
        </p:nvGrpSpPr>
        <p:grpSpPr>
          <a:xfrm>
            <a:off x="-1184151" y="-1351597"/>
            <a:ext cx="11823558" cy="7841739"/>
            <a:chOff x="-1184151" y="-1351597"/>
            <a:chExt cx="11823558" cy="7841739"/>
          </a:xfrm>
        </p:grpSpPr>
        <p:pic>
          <p:nvPicPr>
            <p:cNvPr id="138" name="Google Shape;138;p15"/>
            <p:cNvPicPr preferRelativeResize="0"/>
            <p:nvPr/>
          </p:nvPicPr>
          <p:blipFill rotWithShape="1">
            <a:blip r:embed="rId2">
              <a:alphaModFix/>
            </a:blip>
            <a:srcRect l="7340" r="4538" b="19768"/>
            <a:stretch/>
          </p:blipFill>
          <p:spPr>
            <a:xfrm rot="8315003">
              <a:off x="7323924" y="3681813"/>
              <a:ext cx="3005450" cy="2073500"/>
            </a:xfrm>
            <a:prstGeom prst="rect">
              <a:avLst/>
            </a:prstGeom>
            <a:noFill/>
            <a:ln>
              <a:noFill/>
            </a:ln>
          </p:spPr>
        </p:pic>
        <p:pic>
          <p:nvPicPr>
            <p:cNvPr id="139" name="Google Shape;139;p15"/>
            <p:cNvPicPr preferRelativeResize="0"/>
            <p:nvPr/>
          </p:nvPicPr>
          <p:blipFill rotWithShape="1">
            <a:blip r:embed="rId2">
              <a:alphaModFix/>
            </a:blip>
            <a:srcRect l="7340" r="4538" b="19768"/>
            <a:stretch/>
          </p:blipFill>
          <p:spPr>
            <a:xfrm rot="-2030834">
              <a:off x="-883927" y="-736516"/>
              <a:ext cx="2795452" cy="1928634"/>
            </a:xfrm>
            <a:prstGeom prst="rect">
              <a:avLst/>
            </a:prstGeom>
            <a:noFill/>
            <a:ln>
              <a:noFill/>
            </a:ln>
          </p:spPr>
        </p:pic>
        <p:pic>
          <p:nvPicPr>
            <p:cNvPr id="140" name="Google Shape;140;p15"/>
            <p:cNvPicPr preferRelativeResize="0"/>
            <p:nvPr/>
          </p:nvPicPr>
          <p:blipFill>
            <a:blip r:embed="rId3">
              <a:alphaModFix/>
            </a:blip>
            <a:stretch>
              <a:fillRect/>
            </a:stretch>
          </p:blipFill>
          <p:spPr>
            <a:xfrm rot="-8237554">
              <a:off x="344394" y="4326406"/>
              <a:ext cx="709012" cy="537293"/>
            </a:xfrm>
            <a:prstGeom prst="rect">
              <a:avLst/>
            </a:prstGeom>
            <a:noFill/>
            <a:ln>
              <a:noFill/>
            </a:ln>
          </p:spPr>
        </p:pic>
      </p:grpSp>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42" name="Google Shape;142;p15"/>
          <p:cNvSpPr/>
          <p:nvPr/>
        </p:nvSpPr>
        <p:spPr>
          <a:xfrm>
            <a:off x="7854900" y="-13516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15"/>
          <p:cNvGrpSpPr/>
          <p:nvPr/>
        </p:nvGrpSpPr>
        <p:grpSpPr>
          <a:xfrm>
            <a:off x="8760357" y="2373965"/>
            <a:ext cx="43276" cy="411646"/>
            <a:chOff x="1256711" y="1178908"/>
            <a:chExt cx="43276" cy="411646"/>
          </a:xfrm>
        </p:grpSpPr>
        <p:grpSp>
          <p:nvGrpSpPr>
            <p:cNvPr id="144" name="Google Shape;144;p15"/>
            <p:cNvGrpSpPr/>
            <p:nvPr/>
          </p:nvGrpSpPr>
          <p:grpSpPr>
            <a:xfrm>
              <a:off x="1256711" y="1178908"/>
              <a:ext cx="43276" cy="184846"/>
              <a:chOff x="1256700" y="1103575"/>
              <a:chExt cx="60900" cy="260200"/>
            </a:xfrm>
          </p:grpSpPr>
          <p:sp>
            <p:nvSpPr>
              <p:cNvPr id="145" name="Google Shape;145;p1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5"/>
            <p:cNvGrpSpPr/>
            <p:nvPr/>
          </p:nvGrpSpPr>
          <p:grpSpPr>
            <a:xfrm>
              <a:off x="1256711" y="1405708"/>
              <a:ext cx="43276" cy="184846"/>
              <a:chOff x="1256700" y="1103575"/>
              <a:chExt cx="60900" cy="260200"/>
            </a:xfrm>
          </p:grpSpPr>
          <p:sp>
            <p:nvSpPr>
              <p:cNvPr id="149" name="Google Shape;149;p1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4609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3"/>
        <p:cNvGrpSpPr/>
        <p:nvPr/>
      </p:nvGrpSpPr>
      <p:grpSpPr>
        <a:xfrm>
          <a:off x="0" y="0"/>
          <a:ext cx="0" cy="0"/>
          <a:chOff x="0" y="0"/>
          <a:chExt cx="0" cy="0"/>
        </a:xfrm>
      </p:grpSpPr>
      <p:sp>
        <p:nvSpPr>
          <p:cNvPr id="424" name="Google Shape;424;p37"/>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7"/>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426" name="Google Shape;426;p37"/>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427" name="Google Shape;427;p37"/>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428"/>
        <p:cNvGrpSpPr/>
        <p:nvPr/>
      </p:nvGrpSpPr>
      <p:grpSpPr>
        <a:xfrm>
          <a:off x="0" y="0"/>
          <a:ext cx="0" cy="0"/>
          <a:chOff x="0" y="0"/>
          <a:chExt cx="0" cy="0"/>
        </a:xfrm>
      </p:grpSpPr>
      <p:sp>
        <p:nvSpPr>
          <p:cNvPr id="429" name="Google Shape;429;p38"/>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38"/>
          <p:cNvPicPr preferRelativeResize="0"/>
          <p:nvPr/>
        </p:nvPicPr>
        <p:blipFill rotWithShape="1">
          <a:blip r:embed="rId2">
            <a:alphaModFix/>
          </a:blip>
          <a:srcRect l="7340" r="4538" b="19768"/>
          <a:stretch/>
        </p:blipFill>
        <p:spPr>
          <a:xfrm rot="9134656">
            <a:off x="6293780" y="3644943"/>
            <a:ext cx="4436165" cy="3060612"/>
          </a:xfrm>
          <a:prstGeom prst="rect">
            <a:avLst/>
          </a:prstGeom>
          <a:noFill/>
          <a:ln>
            <a:noFill/>
          </a:ln>
        </p:spPr>
      </p:pic>
      <p:pic>
        <p:nvPicPr>
          <p:cNvPr id="431" name="Google Shape;431;p38"/>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432" name="Google Shape;432;p38"/>
          <p:cNvPicPr preferRelativeResize="0"/>
          <p:nvPr/>
        </p:nvPicPr>
        <p:blipFill rotWithShape="1">
          <a:blip r:embed="rId2">
            <a:alphaModFix/>
          </a:blip>
          <a:srcRect l="7340" r="4538" b="19768"/>
          <a:stretch/>
        </p:blipFill>
        <p:spPr>
          <a:xfrm rot="8382963">
            <a:off x="7473048" y="-1903224"/>
            <a:ext cx="3498429" cy="2413614"/>
          </a:xfrm>
          <a:prstGeom prst="rect">
            <a:avLst/>
          </a:prstGeom>
          <a:noFill/>
          <a:ln>
            <a:noFill/>
          </a:ln>
        </p:spPr>
      </p:pic>
      <p:sp>
        <p:nvSpPr>
          <p:cNvPr id="433" name="Google Shape;433;p38"/>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9"/>
        <p:cNvGrpSpPr/>
        <p:nvPr/>
      </p:nvGrpSpPr>
      <p:grpSpPr>
        <a:xfrm>
          <a:off x="0" y="0"/>
          <a:ext cx="0" cy="0"/>
          <a:chOff x="0" y="0"/>
          <a:chExt cx="0" cy="0"/>
        </a:xfrm>
      </p:grpSpPr>
      <p:sp>
        <p:nvSpPr>
          <p:cNvPr id="220" name="Google Shape;220;p22"/>
          <p:cNvSpPr/>
          <p:nvPr/>
        </p:nvSpPr>
        <p:spPr>
          <a:xfrm>
            <a:off x="6263725" y="-3459750"/>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954075" y="3694355"/>
            <a:ext cx="1449300" cy="14493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4630225" y="4529225"/>
            <a:ext cx="1633500" cy="16335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22"/>
          <p:cNvPicPr preferRelativeResize="0"/>
          <p:nvPr/>
        </p:nvPicPr>
        <p:blipFill rotWithShape="1">
          <a:blip r:embed="rId2">
            <a:alphaModFix/>
          </a:blip>
          <a:srcRect l="7340" r="4538" b="19768"/>
          <a:stretch/>
        </p:blipFill>
        <p:spPr>
          <a:xfrm rot="8474785">
            <a:off x="7283237" y="3807780"/>
            <a:ext cx="3013777" cy="2079243"/>
          </a:xfrm>
          <a:prstGeom prst="rect">
            <a:avLst/>
          </a:prstGeom>
          <a:noFill/>
          <a:ln>
            <a:noFill/>
          </a:ln>
        </p:spPr>
      </p:pic>
      <p:pic>
        <p:nvPicPr>
          <p:cNvPr id="224" name="Google Shape;224;p22"/>
          <p:cNvPicPr preferRelativeResize="0"/>
          <p:nvPr/>
        </p:nvPicPr>
        <p:blipFill rotWithShape="1">
          <a:blip r:embed="rId2">
            <a:alphaModFix/>
          </a:blip>
          <a:srcRect l="7340" r="4538" b="19768"/>
          <a:stretch/>
        </p:blipFill>
        <p:spPr>
          <a:xfrm rot="-8099949">
            <a:off x="4168699" y="-1716088"/>
            <a:ext cx="3661250" cy="2525976"/>
          </a:xfrm>
          <a:prstGeom prst="rect">
            <a:avLst/>
          </a:prstGeom>
          <a:noFill/>
          <a:ln>
            <a:noFill/>
          </a:ln>
        </p:spPr>
      </p:pic>
      <p:sp>
        <p:nvSpPr>
          <p:cNvPr id="225" name="Google Shape;225;p22"/>
          <p:cNvSpPr txBox="1">
            <a:spLocks noGrp="1"/>
          </p:cNvSpPr>
          <p:nvPr>
            <p:ph type="title"/>
          </p:nvPr>
        </p:nvSpPr>
        <p:spPr>
          <a:xfrm>
            <a:off x="4804200" y="1714163"/>
            <a:ext cx="3619800" cy="11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6" name="Google Shape;226;p22"/>
          <p:cNvSpPr txBox="1">
            <a:spLocks noGrp="1"/>
          </p:cNvSpPr>
          <p:nvPr>
            <p:ph type="subTitle" idx="1"/>
          </p:nvPr>
        </p:nvSpPr>
        <p:spPr>
          <a:xfrm>
            <a:off x="4804125" y="2775125"/>
            <a:ext cx="3619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17768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8"/>
        <p:cNvGrpSpPr/>
        <p:nvPr/>
      </p:nvGrpSpPr>
      <p:grpSpPr>
        <a:xfrm>
          <a:off x="0" y="0"/>
          <a:ext cx="0" cy="0"/>
          <a:chOff x="0" y="0"/>
          <a:chExt cx="0" cy="0"/>
        </a:xfrm>
      </p:grpSpPr>
      <p:grpSp>
        <p:nvGrpSpPr>
          <p:cNvPr id="99" name="Google Shape;99;p13"/>
          <p:cNvGrpSpPr/>
          <p:nvPr/>
        </p:nvGrpSpPr>
        <p:grpSpPr>
          <a:xfrm>
            <a:off x="-2519465" y="-1064375"/>
            <a:ext cx="13382030" cy="8111790"/>
            <a:chOff x="-2519465" y="-1064375"/>
            <a:chExt cx="13382030" cy="8111790"/>
          </a:xfrm>
        </p:grpSpPr>
        <p:sp>
          <p:nvSpPr>
            <p:cNvPr id="100" name="Google Shape;100;p13"/>
            <p:cNvSpPr/>
            <p:nvPr/>
          </p:nvSpPr>
          <p:spPr>
            <a:xfrm>
              <a:off x="-2305525" y="175082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7362900" y="-106437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3"/>
            <p:cNvPicPr preferRelativeResize="0"/>
            <p:nvPr/>
          </p:nvPicPr>
          <p:blipFill>
            <a:blip r:embed="rId2">
              <a:alphaModFix/>
            </a:blip>
            <a:stretch>
              <a:fillRect/>
            </a:stretch>
          </p:blipFill>
          <p:spPr>
            <a:xfrm rot="2051225">
              <a:off x="8058638" y="215269"/>
              <a:ext cx="1005627" cy="762066"/>
            </a:xfrm>
            <a:prstGeom prst="rect">
              <a:avLst/>
            </a:prstGeom>
            <a:noFill/>
            <a:ln>
              <a:noFill/>
            </a:ln>
          </p:spPr>
        </p:pic>
        <p:pic>
          <p:nvPicPr>
            <p:cNvPr id="103" name="Google Shape;103;p13"/>
            <p:cNvPicPr preferRelativeResize="0"/>
            <p:nvPr/>
          </p:nvPicPr>
          <p:blipFill rotWithShape="1">
            <a:blip r:embed="rId3">
              <a:alphaModFix/>
            </a:blip>
            <a:srcRect l="7340" r="4538" b="19768"/>
            <a:stretch/>
          </p:blipFill>
          <p:spPr>
            <a:xfrm rot="10666232">
              <a:off x="-1063726" y="-337746"/>
              <a:ext cx="2544482" cy="1755493"/>
            </a:xfrm>
            <a:prstGeom prst="rect">
              <a:avLst/>
            </a:prstGeom>
            <a:noFill/>
            <a:ln>
              <a:noFill/>
            </a:ln>
          </p:spPr>
        </p:pic>
        <p:pic>
          <p:nvPicPr>
            <p:cNvPr id="104" name="Google Shape;104;p13"/>
            <p:cNvPicPr preferRelativeResize="0"/>
            <p:nvPr/>
          </p:nvPicPr>
          <p:blipFill rotWithShape="1">
            <a:blip r:embed="rId3">
              <a:alphaModFix/>
            </a:blip>
            <a:srcRect l="7340" r="4538" b="19768"/>
            <a:stretch/>
          </p:blipFill>
          <p:spPr>
            <a:xfrm rot="8474785">
              <a:off x="7529762" y="3538855"/>
              <a:ext cx="3013777" cy="2079243"/>
            </a:xfrm>
            <a:prstGeom prst="rect">
              <a:avLst/>
            </a:prstGeom>
            <a:noFill/>
            <a:ln>
              <a:noFill/>
            </a:ln>
          </p:spPr>
        </p:pic>
        <p:pic>
          <p:nvPicPr>
            <p:cNvPr id="105" name="Google Shape;105;p13"/>
            <p:cNvPicPr preferRelativeResize="0"/>
            <p:nvPr/>
          </p:nvPicPr>
          <p:blipFill rotWithShape="1">
            <a:blip r:embed="rId3">
              <a:alphaModFix/>
            </a:blip>
            <a:srcRect l="7340" r="4538" b="19768"/>
            <a:stretch/>
          </p:blipFill>
          <p:spPr>
            <a:xfrm rot="8474785">
              <a:off x="-2200438" y="4253780"/>
              <a:ext cx="3013777" cy="2079243"/>
            </a:xfrm>
            <a:prstGeom prst="rect">
              <a:avLst/>
            </a:prstGeom>
            <a:noFill/>
            <a:ln>
              <a:noFill/>
            </a:ln>
          </p:spPr>
        </p:pic>
      </p:grpSp>
      <p:sp>
        <p:nvSpPr>
          <p:cNvPr id="106" name="Google Shape;106;p13"/>
          <p:cNvSpPr txBox="1">
            <a:spLocks noGrp="1"/>
          </p:cNvSpPr>
          <p:nvPr>
            <p:ph type="title"/>
          </p:nvPr>
        </p:nvSpPr>
        <p:spPr>
          <a:xfrm>
            <a:off x="7200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3"/>
          <p:cNvSpPr txBox="1">
            <a:spLocks noGrp="1"/>
          </p:cNvSpPr>
          <p:nvPr>
            <p:ph type="title" idx="2" hasCustomPrompt="1"/>
          </p:nvPr>
        </p:nvSpPr>
        <p:spPr>
          <a:xfrm>
            <a:off x="7200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
          </p:nvPr>
        </p:nvSpPr>
        <p:spPr>
          <a:xfrm>
            <a:off x="7200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3"/>
          </p:nvPr>
        </p:nvSpPr>
        <p:spPr>
          <a:xfrm>
            <a:off x="34038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0" name="Google Shape;110;p13"/>
          <p:cNvSpPr txBox="1">
            <a:spLocks noGrp="1"/>
          </p:cNvSpPr>
          <p:nvPr>
            <p:ph type="title" idx="4" hasCustomPrompt="1"/>
          </p:nvPr>
        </p:nvSpPr>
        <p:spPr>
          <a:xfrm>
            <a:off x="34038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5"/>
          </p:nvPr>
        </p:nvSpPr>
        <p:spPr>
          <a:xfrm>
            <a:off x="34038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7" hasCustomPrompt="1"/>
          </p:nvPr>
        </p:nvSpPr>
        <p:spPr>
          <a:xfrm>
            <a:off x="60876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8"/>
          </p:nvPr>
        </p:nvSpPr>
        <p:spPr>
          <a:xfrm>
            <a:off x="60876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9"/>
          </p:nvPr>
        </p:nvSpPr>
        <p:spPr>
          <a:xfrm>
            <a:off x="7200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13" hasCustomPrompt="1"/>
          </p:nvPr>
        </p:nvSpPr>
        <p:spPr>
          <a:xfrm>
            <a:off x="7200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14"/>
          </p:nvPr>
        </p:nvSpPr>
        <p:spPr>
          <a:xfrm>
            <a:off x="7200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15"/>
          </p:nvPr>
        </p:nvSpPr>
        <p:spPr>
          <a:xfrm>
            <a:off x="34038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16" hasCustomPrompt="1"/>
          </p:nvPr>
        </p:nvSpPr>
        <p:spPr>
          <a:xfrm>
            <a:off x="34038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17"/>
          </p:nvPr>
        </p:nvSpPr>
        <p:spPr>
          <a:xfrm>
            <a:off x="34038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18"/>
          </p:nvPr>
        </p:nvSpPr>
        <p:spPr>
          <a:xfrm>
            <a:off x="60876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9" hasCustomPrompt="1"/>
          </p:nvPr>
        </p:nvSpPr>
        <p:spPr>
          <a:xfrm>
            <a:off x="60876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20"/>
          </p:nvPr>
        </p:nvSpPr>
        <p:spPr>
          <a:xfrm>
            <a:off x="60876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408885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l="7340" r="4538" b="19768"/>
          <a:stretch/>
        </p:blipFill>
        <p:spPr>
          <a:xfrm rot="-2147249">
            <a:off x="-1200452" y="-746207"/>
            <a:ext cx="3055748" cy="2108203"/>
          </a:xfrm>
          <a:prstGeom prst="rect">
            <a:avLst/>
          </a:prstGeom>
          <a:noFill/>
          <a:ln>
            <a:noFill/>
          </a:ln>
        </p:spPr>
      </p:pic>
      <p:sp>
        <p:nvSpPr>
          <p:cNvPr id="23" name="Google Shape;23;p3"/>
          <p:cNvSpPr txBox="1">
            <a:spLocks noGrp="1"/>
          </p:cNvSpPr>
          <p:nvPr>
            <p:ph type="title"/>
          </p:nvPr>
        </p:nvSpPr>
        <p:spPr>
          <a:xfrm>
            <a:off x="720000" y="1320850"/>
            <a:ext cx="3711600" cy="1403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20000" y="3684525"/>
            <a:ext cx="15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720000" y="2724500"/>
            <a:ext cx="297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6" name="Google Shape;26;p3"/>
          <p:cNvPicPr preferRelativeResize="0"/>
          <p:nvPr/>
        </p:nvPicPr>
        <p:blipFill rotWithShape="1">
          <a:blip r:embed="rId2">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3142267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grpSp>
        <p:nvGrpSpPr>
          <p:cNvPr id="52" name="Google Shape;52;p7"/>
          <p:cNvGrpSpPr/>
          <p:nvPr/>
        </p:nvGrpSpPr>
        <p:grpSpPr>
          <a:xfrm>
            <a:off x="6368725" y="-3096875"/>
            <a:ext cx="6112800" cy="6112800"/>
            <a:chOff x="6368725" y="-3096875"/>
            <a:chExt cx="6112800" cy="6112800"/>
          </a:xfrm>
        </p:grpSpPr>
        <p:sp>
          <p:nvSpPr>
            <p:cNvPr id="53" name="Google Shape;53;p7"/>
            <p:cNvSpPr/>
            <p:nvPr/>
          </p:nvSpPr>
          <p:spPr>
            <a:xfrm>
              <a:off x="6368725" y="-3096875"/>
              <a:ext cx="6112800" cy="61128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2">
              <a:alphaModFix/>
            </a:blip>
            <a:srcRect l="7340" r="4538" b="19768"/>
            <a:stretch/>
          </p:blipFill>
          <p:spPr>
            <a:xfrm rot="3599913">
              <a:off x="7727360" y="-484175"/>
              <a:ext cx="3160826" cy="2180726"/>
            </a:xfrm>
            <a:prstGeom prst="rect">
              <a:avLst/>
            </a:prstGeom>
            <a:noFill/>
            <a:ln>
              <a:noFill/>
            </a:ln>
          </p:spPr>
        </p:pic>
        <p:pic>
          <p:nvPicPr>
            <p:cNvPr id="55" name="Google Shape;55;p7"/>
            <p:cNvPicPr preferRelativeResize="0"/>
            <p:nvPr/>
          </p:nvPicPr>
          <p:blipFill>
            <a:blip r:embed="rId3">
              <a:alphaModFix/>
            </a:blip>
            <a:stretch>
              <a:fillRect/>
            </a:stretch>
          </p:blipFill>
          <p:spPr>
            <a:xfrm rot="2051224">
              <a:off x="8345293" y="898004"/>
              <a:ext cx="709013" cy="537293"/>
            </a:xfrm>
            <a:prstGeom prst="rect">
              <a:avLst/>
            </a:prstGeom>
            <a:noFill/>
            <a:ln>
              <a:noFill/>
            </a:ln>
          </p:spPr>
        </p:pic>
      </p:grpSp>
      <p:sp>
        <p:nvSpPr>
          <p:cNvPr id="56" name="Google Shape;56;p7"/>
          <p:cNvSpPr txBox="1">
            <a:spLocks noGrp="1"/>
          </p:cNvSpPr>
          <p:nvPr>
            <p:ph type="title"/>
          </p:nvPr>
        </p:nvSpPr>
        <p:spPr>
          <a:xfrm>
            <a:off x="720000" y="475600"/>
            <a:ext cx="4200900" cy="843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57" name="Google Shape;57;p7"/>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pic>
        <p:nvPicPr>
          <p:cNvPr id="58" name="Google Shape;58;p7"/>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59" name="Google Shape;59;p7"/>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1"/>
        <p:cNvGrpSpPr/>
        <p:nvPr/>
      </p:nvGrpSpPr>
      <p:grpSpPr>
        <a:xfrm>
          <a:off x="0" y="0"/>
          <a:ext cx="0" cy="0"/>
          <a:chOff x="0" y="0"/>
          <a:chExt cx="0" cy="0"/>
        </a:xfrm>
      </p:grpSpPr>
      <p:grpSp>
        <p:nvGrpSpPr>
          <p:cNvPr id="72" name="Google Shape;72;p9"/>
          <p:cNvGrpSpPr/>
          <p:nvPr/>
        </p:nvGrpSpPr>
        <p:grpSpPr>
          <a:xfrm>
            <a:off x="6644363" y="-2043963"/>
            <a:ext cx="4566851" cy="4634703"/>
            <a:chOff x="6644363" y="-2043963"/>
            <a:chExt cx="4566851" cy="4634703"/>
          </a:xfrm>
        </p:grpSpPr>
        <p:sp>
          <p:nvSpPr>
            <p:cNvPr id="73" name="Google Shape;73;p9"/>
            <p:cNvSpPr/>
            <p:nvPr/>
          </p:nvSpPr>
          <p:spPr>
            <a:xfrm>
              <a:off x="7796525" y="-1669075"/>
              <a:ext cx="3257100" cy="3257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74;p9"/>
            <p:cNvPicPr preferRelativeResize="0"/>
            <p:nvPr/>
          </p:nvPicPr>
          <p:blipFill rotWithShape="1">
            <a:blip r:embed="rId2">
              <a:alphaModFix/>
            </a:blip>
            <a:srcRect l="7340" r="4538" b="19768"/>
            <a:stretch/>
          </p:blipFill>
          <p:spPr>
            <a:xfrm rot="2838283">
              <a:off x="7001145" y="-1055845"/>
              <a:ext cx="3853286" cy="2658465"/>
            </a:xfrm>
            <a:prstGeom prst="rect">
              <a:avLst/>
            </a:prstGeom>
            <a:noFill/>
            <a:ln>
              <a:noFill/>
            </a:ln>
          </p:spPr>
        </p:pic>
      </p:grpSp>
      <p:sp>
        <p:nvSpPr>
          <p:cNvPr id="75" name="Google Shape;75;p9"/>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sz="3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76" name="Google Shape;76;p9"/>
          <p:cNvSpPr txBox="1">
            <a:spLocks noGrp="1"/>
          </p:cNvSpPr>
          <p:nvPr>
            <p:ph type="body" idx="1"/>
          </p:nvPr>
        </p:nvSpPr>
        <p:spPr>
          <a:xfrm>
            <a:off x="720000" y="1880012"/>
            <a:ext cx="3613500" cy="2319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999999"/>
              </a:buClr>
              <a:buSzPts val="1400"/>
              <a:buFont typeface="Anaheim"/>
              <a:buAutoNum type="arabicPeriod"/>
              <a:defRPr sz="1400"/>
            </a:lvl1pPr>
            <a:lvl2pPr marL="914400" lvl="1" indent="-279400" rtl="0">
              <a:lnSpc>
                <a:spcPct val="115000"/>
              </a:lnSpc>
              <a:spcBef>
                <a:spcPts val="1600"/>
              </a:spcBef>
              <a:spcAft>
                <a:spcPts val="0"/>
              </a:spcAft>
              <a:buClr>
                <a:srgbClr val="999999"/>
              </a:buClr>
              <a:buSzPts val="800"/>
              <a:buFont typeface="Open Sans"/>
              <a:buAutoNum type="alphaLcPeriod"/>
              <a:defRPr/>
            </a:lvl2pPr>
            <a:lvl3pPr marL="1371600" lvl="2" indent="-279400" rtl="0">
              <a:lnSpc>
                <a:spcPct val="115000"/>
              </a:lnSpc>
              <a:spcBef>
                <a:spcPts val="0"/>
              </a:spcBef>
              <a:spcAft>
                <a:spcPts val="0"/>
              </a:spcAft>
              <a:buClr>
                <a:srgbClr val="999999"/>
              </a:buClr>
              <a:buSzPts val="800"/>
              <a:buFont typeface="Open Sans"/>
              <a:buAutoNum type="romanLcPeriod"/>
              <a:defRPr/>
            </a:lvl3pPr>
            <a:lvl4pPr marL="1828800" lvl="3" indent="-279400" rtl="0">
              <a:lnSpc>
                <a:spcPct val="115000"/>
              </a:lnSpc>
              <a:spcBef>
                <a:spcPts val="0"/>
              </a:spcBef>
              <a:spcAft>
                <a:spcPts val="0"/>
              </a:spcAft>
              <a:buClr>
                <a:srgbClr val="999999"/>
              </a:buClr>
              <a:buSzPts val="800"/>
              <a:buFont typeface="Open Sans"/>
              <a:buAutoNum type="arabicPeriod"/>
              <a:defRPr/>
            </a:lvl4pPr>
            <a:lvl5pPr marL="2286000" lvl="4" indent="-304800" rtl="0">
              <a:lnSpc>
                <a:spcPct val="115000"/>
              </a:lnSpc>
              <a:spcBef>
                <a:spcPts val="0"/>
              </a:spcBef>
              <a:spcAft>
                <a:spcPts val="0"/>
              </a:spcAft>
              <a:buClr>
                <a:srgbClr val="999999"/>
              </a:buClr>
              <a:buSzPts val="1200"/>
              <a:buFont typeface="Open Sans"/>
              <a:buAutoNum type="alphaLcPeriod"/>
              <a:defRPr/>
            </a:lvl5pPr>
            <a:lvl6pPr marL="2743200" lvl="5" indent="-304800" rtl="0">
              <a:lnSpc>
                <a:spcPct val="115000"/>
              </a:lnSpc>
              <a:spcBef>
                <a:spcPts val="0"/>
              </a:spcBef>
              <a:spcAft>
                <a:spcPts val="0"/>
              </a:spcAft>
              <a:buClr>
                <a:srgbClr val="999999"/>
              </a:buClr>
              <a:buSzPts val="1200"/>
              <a:buFont typeface="Open Sans"/>
              <a:buAutoNum type="romanLcPeriod"/>
              <a:defRPr/>
            </a:lvl6pPr>
            <a:lvl7pPr marL="3200400" lvl="6" indent="-273050" rtl="0">
              <a:lnSpc>
                <a:spcPct val="115000"/>
              </a:lnSpc>
              <a:spcBef>
                <a:spcPts val="0"/>
              </a:spcBef>
              <a:spcAft>
                <a:spcPts val="0"/>
              </a:spcAft>
              <a:buClr>
                <a:srgbClr val="999999"/>
              </a:buClr>
              <a:buSzPts val="700"/>
              <a:buFont typeface="Open Sans"/>
              <a:buAutoNum type="arabicPeriod"/>
              <a:defRPr/>
            </a:lvl7pPr>
            <a:lvl8pPr marL="3657600" lvl="7" indent="-273050" rtl="0">
              <a:lnSpc>
                <a:spcPct val="115000"/>
              </a:lnSpc>
              <a:spcBef>
                <a:spcPts val="0"/>
              </a:spcBef>
              <a:spcAft>
                <a:spcPts val="0"/>
              </a:spcAft>
              <a:buClr>
                <a:srgbClr val="999999"/>
              </a:buClr>
              <a:buSzPts val="700"/>
              <a:buFont typeface="Open Sans"/>
              <a:buAutoNum type="alphaLcPeriod"/>
              <a:defRPr/>
            </a:lvl8pPr>
            <a:lvl9pPr marL="4114800" lvl="8" indent="-266700" rtl="0">
              <a:lnSpc>
                <a:spcPct val="115000"/>
              </a:lnSpc>
              <a:spcBef>
                <a:spcPts val="0"/>
              </a:spcBef>
              <a:spcAft>
                <a:spcPts val="0"/>
              </a:spcAft>
              <a:buClr>
                <a:srgbClr val="999999"/>
              </a:buClr>
              <a:buSzPts val="600"/>
              <a:buFont typeface="Open Sans"/>
              <a:buAutoNum type="romanLcPeriod"/>
              <a:defRPr/>
            </a:lvl9pPr>
          </a:lstStyle>
          <a:p>
            <a:endParaRPr/>
          </a:p>
        </p:txBody>
      </p:sp>
      <p:pic>
        <p:nvPicPr>
          <p:cNvPr id="77" name="Google Shape;77;p9"/>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78" name="Google Shape;78;p9"/>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8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rbitron Black"/>
              <a:buNone/>
              <a:defRPr sz="23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2pPr>
            <a:lvl3pPr lvl="2"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3pPr>
            <a:lvl4pPr lvl="3"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4pPr>
            <a:lvl5pPr lvl="4"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5pPr>
            <a:lvl6pPr lvl="5"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6pPr>
            <a:lvl7pPr lvl="6"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7pPr>
            <a:lvl8pPr lvl="7"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8pPr>
            <a:lvl9pPr lvl="8"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83" r:id="rId3"/>
    <p:sldLayoutId id="2147483684"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41"/>
        <p:cNvGrpSpPr/>
        <p:nvPr/>
      </p:nvGrpSpPr>
      <p:grpSpPr>
        <a:xfrm>
          <a:off x="0" y="0"/>
          <a:ext cx="0" cy="0"/>
          <a:chOff x="0" y="0"/>
          <a:chExt cx="0" cy="0"/>
        </a:xfrm>
      </p:grpSpPr>
      <p:sp>
        <p:nvSpPr>
          <p:cNvPr id="444" name="Google Shape;444;p41"/>
          <p:cNvSpPr txBox="1">
            <a:spLocks noGrp="1"/>
          </p:cNvSpPr>
          <p:nvPr>
            <p:ph type="ctrTitle"/>
          </p:nvPr>
        </p:nvSpPr>
        <p:spPr>
          <a:xfrm>
            <a:off x="1669800" y="2047813"/>
            <a:ext cx="5804400" cy="12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Neural Network</a:t>
            </a:r>
            <a:endParaRPr dirty="0"/>
          </a:p>
        </p:txBody>
      </p:sp>
      <p:sp>
        <p:nvSpPr>
          <p:cNvPr id="445" name="Google Shape;445;p41"/>
          <p:cNvSpPr txBox="1">
            <a:spLocks noGrp="1"/>
          </p:cNvSpPr>
          <p:nvPr>
            <p:ph type="subTitle" idx="1"/>
          </p:nvPr>
        </p:nvSpPr>
        <p:spPr>
          <a:xfrm>
            <a:off x="2392500" y="3898783"/>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Nuran Tarlan </a:t>
            </a:r>
            <a:r>
              <a:rPr lang="en" dirty="0"/>
              <a:t>| nuran.terlan@mail.ru</a:t>
            </a:r>
            <a:endParaRPr dirty="0"/>
          </a:p>
        </p:txBody>
      </p:sp>
      <p:grpSp>
        <p:nvGrpSpPr>
          <p:cNvPr id="446" name="Google Shape;446;p41"/>
          <p:cNvGrpSpPr/>
          <p:nvPr/>
        </p:nvGrpSpPr>
        <p:grpSpPr>
          <a:xfrm>
            <a:off x="1213874" y="751483"/>
            <a:ext cx="43276" cy="411646"/>
            <a:chOff x="1256711" y="1178908"/>
            <a:chExt cx="43276" cy="411646"/>
          </a:xfrm>
        </p:grpSpPr>
        <p:grpSp>
          <p:nvGrpSpPr>
            <p:cNvPr id="447" name="Google Shape;447;p41"/>
            <p:cNvGrpSpPr/>
            <p:nvPr/>
          </p:nvGrpSpPr>
          <p:grpSpPr>
            <a:xfrm>
              <a:off x="1256711" y="1178908"/>
              <a:ext cx="43276" cy="184846"/>
              <a:chOff x="1256700" y="1103575"/>
              <a:chExt cx="60900" cy="260200"/>
            </a:xfrm>
          </p:grpSpPr>
          <p:sp>
            <p:nvSpPr>
              <p:cNvPr id="448" name="Google Shape;448;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1"/>
            <p:cNvGrpSpPr/>
            <p:nvPr/>
          </p:nvGrpSpPr>
          <p:grpSpPr>
            <a:xfrm>
              <a:off x="1256711" y="1405708"/>
              <a:ext cx="43276" cy="184846"/>
              <a:chOff x="1256700" y="1103575"/>
              <a:chExt cx="60900" cy="260200"/>
            </a:xfrm>
          </p:grpSpPr>
          <p:sp>
            <p:nvSpPr>
              <p:cNvPr id="452" name="Google Shape;452;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41"/>
          <p:cNvGrpSpPr/>
          <p:nvPr/>
        </p:nvGrpSpPr>
        <p:grpSpPr>
          <a:xfrm>
            <a:off x="6947274" y="3898783"/>
            <a:ext cx="43276" cy="411646"/>
            <a:chOff x="1256711" y="1178908"/>
            <a:chExt cx="43276" cy="411646"/>
          </a:xfrm>
        </p:grpSpPr>
        <p:grpSp>
          <p:nvGrpSpPr>
            <p:cNvPr id="456" name="Google Shape;456;p41"/>
            <p:cNvGrpSpPr/>
            <p:nvPr/>
          </p:nvGrpSpPr>
          <p:grpSpPr>
            <a:xfrm>
              <a:off x="1256711" y="1178908"/>
              <a:ext cx="43276" cy="184846"/>
              <a:chOff x="1256700" y="1103575"/>
              <a:chExt cx="60900" cy="260200"/>
            </a:xfrm>
          </p:grpSpPr>
          <p:sp>
            <p:nvSpPr>
              <p:cNvPr id="457" name="Google Shape;457;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1"/>
            <p:cNvGrpSpPr/>
            <p:nvPr/>
          </p:nvGrpSpPr>
          <p:grpSpPr>
            <a:xfrm>
              <a:off x="1256711" y="1405708"/>
              <a:ext cx="43276" cy="184846"/>
              <a:chOff x="1256700" y="1103575"/>
              <a:chExt cx="60900" cy="260200"/>
            </a:xfrm>
          </p:grpSpPr>
          <p:sp>
            <p:nvSpPr>
              <p:cNvPr id="461" name="Google Shape;461;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672386"/>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each individual node as its own linear regression model, composed of </a:t>
            </a:r>
            <a:r>
              <a:rPr lang="en-US" b="1" dirty="0"/>
              <a:t>input data</a:t>
            </a:r>
            <a:r>
              <a:rPr lang="en-US" dirty="0"/>
              <a:t>, </a:t>
            </a:r>
            <a:r>
              <a:rPr lang="en-US" b="1" dirty="0"/>
              <a:t>weights</a:t>
            </a:r>
            <a:r>
              <a:rPr lang="en-US" dirty="0"/>
              <a:t>, a </a:t>
            </a:r>
            <a:r>
              <a:rPr lang="en-US" b="1" dirty="0"/>
              <a:t>bias </a:t>
            </a:r>
            <a:r>
              <a:rPr lang="en-US" dirty="0"/>
              <a:t>(or </a:t>
            </a:r>
            <a:r>
              <a:rPr lang="en-US" b="1" dirty="0"/>
              <a:t>threshold</a:t>
            </a:r>
            <a:r>
              <a:rPr lang="en-US" dirty="0"/>
              <a:t>), and an </a:t>
            </a:r>
            <a:r>
              <a:rPr lang="en-US" b="1" dirty="0"/>
              <a:t>output</a:t>
            </a:r>
            <a:r>
              <a:rPr lang="en-US" dirty="0"/>
              <a:t>. The formula would look something like this:</a:t>
            </a:r>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Text, logo&#10;&#10;Description automatically generated">
            <a:extLst>
              <a:ext uri="{FF2B5EF4-FFF2-40B4-BE49-F238E27FC236}">
                <a16:creationId xmlns:a16="http://schemas.microsoft.com/office/drawing/2014/main" id="{19779654-233F-45D1-88BB-420C14E85967}"/>
              </a:ext>
            </a:extLst>
          </p:cNvPr>
          <p:cNvPicPr>
            <a:picLocks noChangeAspect="1"/>
          </p:cNvPicPr>
          <p:nvPr/>
        </p:nvPicPr>
        <p:blipFill>
          <a:blip r:embed="rId3"/>
          <a:stretch>
            <a:fillRect/>
          </a:stretch>
        </p:blipFill>
        <p:spPr>
          <a:xfrm>
            <a:off x="1698038" y="1622464"/>
            <a:ext cx="5747924" cy="1097770"/>
          </a:xfrm>
          <a:prstGeom prst="rect">
            <a:avLst/>
          </a:prstGeom>
        </p:spPr>
      </p:pic>
      <p:sp>
        <p:nvSpPr>
          <p:cNvPr id="18" name="Google Shape;636;p51">
            <a:extLst>
              <a:ext uri="{FF2B5EF4-FFF2-40B4-BE49-F238E27FC236}">
                <a16:creationId xmlns:a16="http://schemas.microsoft.com/office/drawing/2014/main" id="{A4023159-D4BD-4832-B066-18064D88E89A}"/>
              </a:ext>
            </a:extLst>
          </p:cNvPr>
          <p:cNvSpPr txBox="1">
            <a:spLocks/>
          </p:cNvSpPr>
          <p:nvPr/>
        </p:nvSpPr>
        <p:spPr>
          <a:xfrm>
            <a:off x="1438230" y="2731012"/>
            <a:ext cx="6267540" cy="476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6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pl-PL" dirty="0"/>
              <a:t>∑wixi + bias = w1x1 + w2x2 + w3x3 + bias</a:t>
            </a:r>
            <a:endParaRPr lang="en-US" dirty="0"/>
          </a:p>
        </p:txBody>
      </p:sp>
      <p:pic>
        <p:nvPicPr>
          <p:cNvPr id="7" name="Picture 6" descr="Text&#10;&#10;Description automatically generated">
            <a:extLst>
              <a:ext uri="{FF2B5EF4-FFF2-40B4-BE49-F238E27FC236}">
                <a16:creationId xmlns:a16="http://schemas.microsoft.com/office/drawing/2014/main" id="{292DE366-52CB-4B21-8FFB-2FF68066AF6D}"/>
              </a:ext>
            </a:extLst>
          </p:cNvPr>
          <p:cNvPicPr>
            <a:picLocks noChangeAspect="1"/>
          </p:cNvPicPr>
          <p:nvPr/>
        </p:nvPicPr>
        <p:blipFill>
          <a:blip r:embed="rId4"/>
          <a:stretch>
            <a:fillRect/>
          </a:stretch>
        </p:blipFill>
        <p:spPr>
          <a:xfrm>
            <a:off x="1992019" y="3218320"/>
            <a:ext cx="5159962" cy="1237663"/>
          </a:xfrm>
          <a:prstGeom prst="rect">
            <a:avLst/>
          </a:prstGeom>
        </p:spPr>
      </p:pic>
      <p:sp>
        <p:nvSpPr>
          <p:cNvPr id="21" name="Google Shape;636;p51">
            <a:extLst>
              <a:ext uri="{FF2B5EF4-FFF2-40B4-BE49-F238E27FC236}">
                <a16:creationId xmlns:a16="http://schemas.microsoft.com/office/drawing/2014/main" id="{7931D12B-25F1-4F76-A6F3-38153A6DC019}"/>
              </a:ext>
            </a:extLst>
          </p:cNvPr>
          <p:cNvSpPr txBox="1">
            <a:spLocks/>
          </p:cNvSpPr>
          <p:nvPr/>
        </p:nvSpPr>
        <p:spPr>
          <a:xfrm>
            <a:off x="4745310" y="4468202"/>
            <a:ext cx="6267540" cy="476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600" b="0" i="0" u="none" strike="noStrike" cap="none">
                <a:solidFill>
                  <a:srgbClr val="000000"/>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en-US" dirty="0"/>
              <a:t>output = f(x) = 1 if ∑w1x1 + b&gt;= 0; 0 if ∑w1x1 + b &lt; 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745829"/>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an input layer is determined, weights are assigned. These weights help determine the importance of any given variable, with larger ones contributing more significantly to the output compared to other inputs.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inputs are then multiplied by their respective weights and then </a:t>
            </a:r>
            <a:r>
              <a:rPr lang="en-US" b="1" dirty="0"/>
              <a:t>summed</a:t>
            </a:r>
            <a:r>
              <a:rPr lang="en-US" dirty="0"/>
              <a:t>. Afterward, the output is </a:t>
            </a:r>
            <a:r>
              <a:rPr lang="en-US" b="1" dirty="0"/>
              <a:t>passed through an activation function</a:t>
            </a:r>
            <a:r>
              <a:rPr lang="en-US" dirty="0"/>
              <a:t>, which determines the output. If that </a:t>
            </a:r>
            <a:r>
              <a:rPr lang="en-US" b="1" dirty="0"/>
              <a:t>output exceeds a given threshold</a:t>
            </a:r>
            <a:r>
              <a:rPr lang="en-US" dirty="0"/>
              <a:t>, it “</a:t>
            </a:r>
            <a:r>
              <a:rPr lang="en-US" b="1" dirty="0"/>
              <a:t>fires</a:t>
            </a:r>
            <a:r>
              <a:rPr lang="en-US" dirty="0"/>
              <a:t>” (or activates) the node, passing data to the next layer in the network.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results in the output of one node becoming in the input of the next node. This process of passing data from one layer to the next layer defines this neural network as a </a:t>
            </a:r>
            <a:r>
              <a:rPr lang="en-US" b="1" dirty="0"/>
              <a:t>feedforward network</a:t>
            </a:r>
            <a:r>
              <a:rPr lang="en-US" dirty="0"/>
              <a:t>.</a:t>
            </a:r>
            <a:endParaRPr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4662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745829"/>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break down what one single node might look like using binary values. We can apply this concept to a more tangible example, like whether you should go surfing (Yes: 1, No: 0). The decision to go or not to go is our predicted outcome, or </a:t>
            </a:r>
            <a:r>
              <a:rPr lang="en-US" b="1" dirty="0"/>
              <a:t>y-hat</a:t>
            </a:r>
            <a:r>
              <a:rPr lang="en-US" dirty="0"/>
              <a:t>. Let’s assume that there are three factors influencing your decision-making:</a:t>
            </a:r>
          </a:p>
          <a:p>
            <a:pPr marL="285750" lvl="0" indent="-285750" algn="l" rtl="0">
              <a:spcBef>
                <a:spcPts val="0"/>
              </a:spcBef>
              <a:spcAft>
                <a:spcPts val="0"/>
              </a:spcAft>
              <a:buClr>
                <a:srgbClr val="92D050"/>
              </a:buClr>
              <a:buFont typeface="Wingdings" panose="05000000000000000000" pitchFamily="2" charset="2"/>
              <a:buChar char="v"/>
            </a:pPr>
            <a:endParaRPr lang="en-US" dirty="0"/>
          </a:p>
          <a:p>
            <a:pPr marL="285750" lvl="0" indent="-285750" algn="l" rtl="0">
              <a:spcBef>
                <a:spcPts val="0"/>
              </a:spcBef>
              <a:spcAft>
                <a:spcPts val="0"/>
              </a:spcAft>
              <a:buClr>
                <a:srgbClr val="92D050"/>
              </a:buClr>
              <a:buFont typeface="Wingdings" panose="05000000000000000000" pitchFamily="2" charset="2"/>
              <a:buChar char="v"/>
            </a:pPr>
            <a:r>
              <a:rPr lang="en-US" b="1" dirty="0"/>
              <a:t>Are the waves good</a:t>
            </a:r>
            <a:r>
              <a:rPr lang="en-US" dirty="0"/>
              <a:t>? (Yes: 1, No: 0)</a:t>
            </a:r>
          </a:p>
          <a:p>
            <a:pPr marL="285750" lvl="0" indent="-285750" algn="l" rtl="0">
              <a:spcBef>
                <a:spcPts val="0"/>
              </a:spcBef>
              <a:spcAft>
                <a:spcPts val="0"/>
              </a:spcAft>
              <a:buClr>
                <a:srgbClr val="92D050"/>
              </a:buClr>
              <a:buFont typeface="Wingdings" panose="05000000000000000000" pitchFamily="2" charset="2"/>
              <a:buChar char="v"/>
            </a:pPr>
            <a:r>
              <a:rPr lang="en-US" b="1" dirty="0"/>
              <a:t>Is the line-up empty</a:t>
            </a:r>
            <a:r>
              <a:rPr lang="en-US" dirty="0"/>
              <a:t>? (Yes: 1, No: 0)</a:t>
            </a:r>
          </a:p>
          <a:p>
            <a:pPr marL="285750" lvl="0" indent="-285750" algn="l" rtl="0">
              <a:spcBef>
                <a:spcPts val="0"/>
              </a:spcBef>
              <a:spcAft>
                <a:spcPts val="0"/>
              </a:spcAft>
              <a:buClr>
                <a:srgbClr val="92D050"/>
              </a:buClr>
              <a:buFont typeface="Wingdings" panose="05000000000000000000" pitchFamily="2" charset="2"/>
              <a:buChar char="v"/>
            </a:pPr>
            <a:r>
              <a:rPr lang="en-US" b="1" dirty="0"/>
              <a:t>Has there been a recent shark attack</a:t>
            </a:r>
            <a:r>
              <a:rPr lang="en-US" dirty="0"/>
              <a:t>? (Yes: 0, No: 1)</a:t>
            </a:r>
          </a:p>
          <a:p>
            <a:pPr marL="285750" lvl="0" indent="-285750" algn="l" rtl="0">
              <a:spcBef>
                <a:spcPts val="0"/>
              </a:spcBef>
              <a:spcAft>
                <a:spcPts val="0"/>
              </a:spcAft>
              <a:buClr>
                <a:srgbClr val="92D050"/>
              </a:buClr>
              <a:buFont typeface="Wingdings" panose="05000000000000000000" pitchFamily="2" charset="2"/>
              <a:buChar char="v"/>
            </a:pPr>
            <a:endParaRPr lang="en-US" dirty="0"/>
          </a:p>
          <a:p>
            <a:pPr marL="0" lvl="0" indent="0" algn="l" rtl="0">
              <a:spcBef>
                <a:spcPts val="0"/>
              </a:spcBef>
              <a:spcAft>
                <a:spcPts val="0"/>
              </a:spcAft>
              <a:buClr>
                <a:srgbClr val="92D050"/>
              </a:buClr>
            </a:pPr>
            <a:r>
              <a:rPr lang="en-US" dirty="0"/>
              <a:t>Then, let’s assume the following, giving us the following inputs:</a:t>
            </a:r>
          </a:p>
          <a:p>
            <a:pPr marL="0" lvl="0" indent="0" algn="l" rtl="0">
              <a:spcBef>
                <a:spcPts val="0"/>
              </a:spcBef>
              <a:spcAft>
                <a:spcPts val="0"/>
              </a:spcAft>
              <a:buClr>
                <a:srgbClr val="92D050"/>
              </a:buClr>
            </a:pPr>
            <a:endParaRPr lang="en-US" dirty="0"/>
          </a:p>
          <a:p>
            <a:pPr marL="285750" lvl="0" indent="-285750" algn="l" rtl="0">
              <a:spcBef>
                <a:spcPts val="0"/>
              </a:spcBef>
              <a:spcAft>
                <a:spcPts val="0"/>
              </a:spcAft>
              <a:buClr>
                <a:srgbClr val="92D050"/>
              </a:buClr>
              <a:buFont typeface="Wingdings" panose="05000000000000000000" pitchFamily="2" charset="2"/>
              <a:buChar char="v"/>
            </a:pPr>
            <a:r>
              <a:rPr lang="en-US" b="1" dirty="0"/>
              <a:t>X1 = 1</a:t>
            </a:r>
            <a:r>
              <a:rPr lang="en-US" dirty="0"/>
              <a:t>, since the waves are pumping</a:t>
            </a:r>
          </a:p>
          <a:p>
            <a:pPr marL="285750" lvl="0" indent="-285750" algn="l" rtl="0">
              <a:spcBef>
                <a:spcPts val="0"/>
              </a:spcBef>
              <a:spcAft>
                <a:spcPts val="0"/>
              </a:spcAft>
              <a:buClr>
                <a:srgbClr val="92D050"/>
              </a:buClr>
              <a:buFont typeface="Wingdings" panose="05000000000000000000" pitchFamily="2" charset="2"/>
              <a:buChar char="v"/>
            </a:pPr>
            <a:r>
              <a:rPr lang="en-US" b="1" dirty="0"/>
              <a:t>X2 = 0</a:t>
            </a:r>
            <a:r>
              <a:rPr lang="en-US" dirty="0"/>
              <a:t>, since the crowds are out</a:t>
            </a:r>
          </a:p>
          <a:p>
            <a:pPr marL="285750" lvl="0" indent="-285750" algn="l" rtl="0">
              <a:spcBef>
                <a:spcPts val="0"/>
              </a:spcBef>
              <a:spcAft>
                <a:spcPts val="0"/>
              </a:spcAft>
              <a:buClr>
                <a:srgbClr val="92D050"/>
              </a:buClr>
              <a:buFont typeface="Wingdings" panose="05000000000000000000" pitchFamily="2" charset="2"/>
              <a:buChar char="v"/>
            </a:pPr>
            <a:r>
              <a:rPr lang="en-US" b="1" dirty="0"/>
              <a:t>X3 = 1</a:t>
            </a:r>
            <a:r>
              <a:rPr lang="en-US" dirty="0"/>
              <a:t>, since there hasn’t been a recent shark attack</a:t>
            </a:r>
            <a:endParaRPr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0142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736294"/>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need to assign some weights to determine </a:t>
            </a:r>
            <a:r>
              <a:rPr lang="en-US" b="1" dirty="0"/>
              <a:t>importance</a:t>
            </a:r>
            <a:r>
              <a:rPr lang="en-US" dirty="0"/>
              <a:t>. Larger weights signify that particular variables are of greater importance to the </a:t>
            </a:r>
            <a:r>
              <a:rPr lang="en-US" b="1" dirty="0"/>
              <a:t>decision</a:t>
            </a:r>
            <a:r>
              <a:rPr lang="en-US" dirty="0"/>
              <a:t> or </a:t>
            </a:r>
            <a:r>
              <a:rPr lang="en-US" b="1" dirty="0"/>
              <a:t>outcome</a:t>
            </a:r>
            <a:r>
              <a:rPr lang="en-US" dirty="0"/>
              <a:t>.</a:t>
            </a:r>
          </a:p>
          <a:p>
            <a:pPr marL="0" lvl="0" indent="0" algn="l" rtl="0">
              <a:spcBef>
                <a:spcPts val="0"/>
              </a:spcBef>
              <a:spcAft>
                <a:spcPts val="0"/>
              </a:spcAft>
              <a:buNone/>
            </a:pPr>
            <a:endParaRPr lang="en-US" dirty="0"/>
          </a:p>
          <a:p>
            <a:pPr marL="285750" lvl="0" indent="-285750" algn="l" rtl="0">
              <a:spcBef>
                <a:spcPts val="0"/>
              </a:spcBef>
              <a:spcAft>
                <a:spcPts val="0"/>
              </a:spcAft>
              <a:buClr>
                <a:srgbClr val="92D050"/>
              </a:buClr>
              <a:buFont typeface="Wingdings" panose="05000000000000000000" pitchFamily="2" charset="2"/>
              <a:buChar char="v"/>
            </a:pPr>
            <a:r>
              <a:rPr lang="en-US" dirty="0"/>
              <a:t>W1 = 5, since large swells don’t come around often</a:t>
            </a:r>
          </a:p>
          <a:p>
            <a:pPr marL="285750" lvl="0" indent="-285750" algn="l" rtl="0">
              <a:spcBef>
                <a:spcPts val="0"/>
              </a:spcBef>
              <a:spcAft>
                <a:spcPts val="0"/>
              </a:spcAft>
              <a:buClr>
                <a:srgbClr val="92D050"/>
              </a:buClr>
              <a:buFont typeface="Wingdings" panose="05000000000000000000" pitchFamily="2" charset="2"/>
              <a:buChar char="v"/>
            </a:pPr>
            <a:r>
              <a:rPr lang="en-US" dirty="0"/>
              <a:t>W2 = 2, since you’re used to the crowds</a:t>
            </a:r>
          </a:p>
          <a:p>
            <a:pPr marL="285750" lvl="0" indent="-285750" algn="l" rtl="0">
              <a:spcBef>
                <a:spcPts val="0"/>
              </a:spcBef>
              <a:spcAft>
                <a:spcPts val="0"/>
              </a:spcAft>
              <a:buClr>
                <a:srgbClr val="92D050"/>
              </a:buClr>
              <a:buFont typeface="Wingdings" panose="05000000000000000000" pitchFamily="2" charset="2"/>
              <a:buChar char="v"/>
            </a:pPr>
            <a:r>
              <a:rPr lang="en-US" dirty="0"/>
              <a:t>W3 = 4, since you have a fear of sharks</a:t>
            </a:r>
          </a:p>
          <a:p>
            <a:pPr marL="285750" lvl="0" indent="-285750" algn="l" rtl="0">
              <a:spcBef>
                <a:spcPts val="0"/>
              </a:spcBef>
              <a:spcAft>
                <a:spcPts val="0"/>
              </a:spcAft>
              <a:buClr>
                <a:srgbClr val="92D050"/>
              </a:buClr>
              <a:buFont typeface="Wingdings" panose="05000000000000000000" pitchFamily="2" charset="2"/>
              <a:buChar char="v"/>
            </a:pPr>
            <a:endParaRPr lang="en-US" dirty="0"/>
          </a:p>
          <a:p>
            <a:pPr marL="0" lvl="0" indent="0" algn="l" rtl="0">
              <a:spcBef>
                <a:spcPts val="0"/>
              </a:spcBef>
              <a:spcAft>
                <a:spcPts val="0"/>
              </a:spcAft>
              <a:buClr>
                <a:srgbClr val="92D050"/>
              </a:buClr>
            </a:pPr>
            <a:r>
              <a:rPr lang="en-US" dirty="0"/>
              <a:t>Finally, we’ll also assume a </a:t>
            </a:r>
            <a:r>
              <a:rPr lang="en-US" b="1" dirty="0"/>
              <a:t>threshold</a:t>
            </a:r>
            <a:r>
              <a:rPr lang="en-US" dirty="0"/>
              <a:t> value of 3, which would translate to a bias value of –3. With all the various inputs, we can start to plug in values into the formula to get the desired output.</a:t>
            </a:r>
          </a:p>
          <a:p>
            <a:pPr marL="0" lvl="0" indent="0" algn="l" rtl="0">
              <a:spcBef>
                <a:spcPts val="0"/>
              </a:spcBef>
              <a:spcAft>
                <a:spcPts val="0"/>
              </a:spcAft>
              <a:buClr>
                <a:srgbClr val="92D050"/>
              </a:buClr>
            </a:pPr>
            <a:endParaRPr lang="en-US" dirty="0"/>
          </a:p>
          <a:p>
            <a:pPr marL="0" lvl="0" indent="0" algn="l" rtl="0">
              <a:spcBef>
                <a:spcPts val="0"/>
              </a:spcBef>
              <a:spcAft>
                <a:spcPts val="0"/>
              </a:spcAft>
              <a:buClr>
                <a:srgbClr val="92D050"/>
              </a:buClr>
            </a:pPr>
            <a:r>
              <a:rPr lang="en-US" b="1" dirty="0"/>
              <a:t>Y-hat = (1*5) + (0*2) + (1*4) – 3 = 6</a:t>
            </a:r>
            <a:endParaRPr b="1"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8071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736294"/>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we use the activation function from the beginning of this section, we can determine that the output of this node would be 1, since 6 is greater than 0. In this instance, you would go surfing; but if we </a:t>
            </a:r>
            <a:r>
              <a:rPr lang="en-US" b="1" dirty="0"/>
              <a:t>adjust the weights</a:t>
            </a:r>
            <a:r>
              <a:rPr lang="en-US" dirty="0"/>
              <a:t> or </a:t>
            </a:r>
            <a:r>
              <a:rPr lang="en-US" b="1" dirty="0"/>
              <a:t>the threshold</a:t>
            </a:r>
            <a:r>
              <a:rPr lang="en-US" dirty="0"/>
              <a:t>, we can achieve different outcomes from the model. When we observe one decision, like in the above example, we can see how a neural network could make increasingly complex decisions </a:t>
            </a:r>
            <a:r>
              <a:rPr lang="en-US" b="1" dirty="0"/>
              <a:t>depending on the output of previous decisions or layers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example above, we used </a:t>
            </a:r>
            <a:r>
              <a:rPr lang="en-US" b="1" dirty="0"/>
              <a:t>perceptrons </a:t>
            </a:r>
            <a:r>
              <a:rPr lang="en-US" dirty="0"/>
              <a:t>to illustrate some of the mathematics at play here, but </a:t>
            </a:r>
            <a:r>
              <a:rPr lang="en-US" b="1" dirty="0"/>
              <a:t>neural networks leverage sigmoid neurons</a:t>
            </a:r>
            <a:r>
              <a:rPr lang="en-US" dirty="0"/>
              <a:t>, which are distinguished by having values between </a:t>
            </a:r>
            <a:r>
              <a:rPr lang="en-US" b="1" dirty="0"/>
              <a:t>0</a:t>
            </a:r>
            <a:r>
              <a:rPr lang="en-US" dirty="0"/>
              <a:t> and </a:t>
            </a:r>
            <a:r>
              <a:rPr lang="en-US" b="1" dirty="0"/>
              <a:t>1</a:t>
            </a:r>
            <a:r>
              <a:rPr lang="en-US" dirty="0"/>
              <a:t>. Since neural networks behave similarly to decision trees, cascading data from one node to another, having x values between 0 and 1 will reduce the impact of any given change of a single variable on the output of any given node, and subsequently, the output of the neural network.</a:t>
            </a:r>
            <a:endParaRPr b="1"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1428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672386"/>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start to think about more practical use cases for neural networks, like image recognition or classification, we’ll leverage </a:t>
            </a:r>
            <a:r>
              <a:rPr lang="en-US" b="1" dirty="0"/>
              <a:t>supervised learning</a:t>
            </a:r>
            <a:r>
              <a:rPr lang="en-US" dirty="0"/>
              <a:t>, or </a:t>
            </a:r>
            <a:r>
              <a:rPr lang="en-US" b="1" dirty="0"/>
              <a:t>labeled datasets</a:t>
            </a:r>
            <a:r>
              <a:rPr lang="en-US" dirty="0"/>
              <a:t>, to train the algorithm. As we train the model, we’ll want to evaluate its accuracy using a </a:t>
            </a:r>
            <a:r>
              <a:rPr lang="en-US" b="1" dirty="0"/>
              <a:t>cost </a:t>
            </a:r>
            <a:r>
              <a:rPr lang="en-US" dirty="0"/>
              <a:t>(or </a:t>
            </a:r>
            <a:r>
              <a:rPr lang="en-US" b="1" dirty="0"/>
              <a:t>loss</a:t>
            </a:r>
            <a:r>
              <a:rPr lang="en-US" dirty="0"/>
              <a:t>) </a:t>
            </a:r>
            <a:r>
              <a:rPr lang="en-US" b="1" dirty="0"/>
              <a:t>function</a:t>
            </a:r>
            <a:r>
              <a:rPr lang="en-US" dirty="0"/>
              <a:t>. This is also commonly referred to as the </a:t>
            </a:r>
            <a:r>
              <a:rPr lang="en-US" b="1" dirty="0"/>
              <a:t>mean squared error</a:t>
            </a:r>
            <a:r>
              <a:rPr lang="en-US" dirty="0"/>
              <a:t> (MSE). In the equation below,</a:t>
            </a:r>
          </a:p>
          <a:p>
            <a:pPr marL="0" lvl="0" indent="0" algn="l" rtl="0">
              <a:spcBef>
                <a:spcPts val="0"/>
              </a:spcBef>
              <a:spcAft>
                <a:spcPts val="0"/>
              </a:spcAft>
              <a:buNone/>
            </a:pPr>
            <a:endParaRPr lang="en-US" dirty="0"/>
          </a:p>
          <a:p>
            <a:pPr marL="285750" lvl="0" indent="-285750" algn="l" rtl="0">
              <a:spcBef>
                <a:spcPts val="0"/>
              </a:spcBef>
              <a:spcAft>
                <a:spcPts val="0"/>
              </a:spcAft>
              <a:buClr>
                <a:srgbClr val="92D050"/>
              </a:buClr>
              <a:buFont typeface="Wingdings" panose="05000000000000000000" pitchFamily="2" charset="2"/>
              <a:buChar char="v"/>
            </a:pPr>
            <a:r>
              <a:rPr lang="en-US" b="1" dirty="0" err="1"/>
              <a:t>i</a:t>
            </a:r>
            <a:r>
              <a:rPr lang="en-US" dirty="0"/>
              <a:t> represents the index of the sample,</a:t>
            </a:r>
          </a:p>
          <a:p>
            <a:pPr marL="285750" lvl="0" indent="-285750" algn="l" rtl="0">
              <a:spcBef>
                <a:spcPts val="0"/>
              </a:spcBef>
              <a:spcAft>
                <a:spcPts val="0"/>
              </a:spcAft>
              <a:buClr>
                <a:srgbClr val="92D050"/>
              </a:buClr>
              <a:buFont typeface="Wingdings" panose="05000000000000000000" pitchFamily="2" charset="2"/>
              <a:buChar char="v"/>
            </a:pPr>
            <a:r>
              <a:rPr lang="en-US" b="1" dirty="0"/>
              <a:t>y-hat</a:t>
            </a:r>
            <a:r>
              <a:rPr lang="en-US" dirty="0"/>
              <a:t> is the predicted outcome,</a:t>
            </a:r>
          </a:p>
          <a:p>
            <a:pPr marL="285750" lvl="0" indent="-285750" algn="l" rtl="0">
              <a:spcBef>
                <a:spcPts val="0"/>
              </a:spcBef>
              <a:spcAft>
                <a:spcPts val="0"/>
              </a:spcAft>
              <a:buClr>
                <a:srgbClr val="92D050"/>
              </a:buClr>
              <a:buFont typeface="Wingdings" panose="05000000000000000000" pitchFamily="2" charset="2"/>
              <a:buChar char="v"/>
            </a:pPr>
            <a:r>
              <a:rPr lang="en-US" b="1" dirty="0"/>
              <a:t>y</a:t>
            </a:r>
            <a:r>
              <a:rPr lang="en-US" dirty="0"/>
              <a:t> is the actual value, and</a:t>
            </a:r>
          </a:p>
          <a:p>
            <a:pPr marL="285750" lvl="0" indent="-285750" algn="l" rtl="0">
              <a:spcBef>
                <a:spcPts val="0"/>
              </a:spcBef>
              <a:spcAft>
                <a:spcPts val="0"/>
              </a:spcAft>
              <a:buClr>
                <a:srgbClr val="92D050"/>
              </a:buClr>
              <a:buFont typeface="Wingdings" panose="05000000000000000000" pitchFamily="2" charset="2"/>
              <a:buChar char="v"/>
            </a:pPr>
            <a:r>
              <a:rPr lang="en-US" b="1" dirty="0"/>
              <a:t>m</a:t>
            </a:r>
            <a:r>
              <a:rPr lang="en-US" dirty="0"/>
              <a:t> is the number of samples.</a:t>
            </a:r>
            <a:endParaRPr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19779654-233F-45D1-88BB-420C14E85967}"/>
              </a:ext>
            </a:extLst>
          </p:cNvPr>
          <p:cNvPicPr>
            <a:picLocks noChangeAspect="1"/>
          </p:cNvPicPr>
          <p:nvPr/>
        </p:nvPicPr>
        <p:blipFill>
          <a:blip r:embed="rId3"/>
          <a:srcRect/>
          <a:stretch/>
        </p:blipFill>
        <p:spPr>
          <a:xfrm>
            <a:off x="2328090" y="3276004"/>
            <a:ext cx="4594500" cy="1097770"/>
          </a:xfrm>
          <a:prstGeom prst="rect">
            <a:avLst/>
          </a:prstGeom>
        </p:spPr>
      </p:pic>
    </p:spTree>
    <p:extLst>
      <p:ext uri="{BB962C8B-B14F-4D97-AF65-F5344CB8AC3E}">
        <p14:creationId xmlns:p14="http://schemas.microsoft.com/office/powerpoint/2010/main" val="3610711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454354"/>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Ultimately, the goal is to </a:t>
            </a:r>
            <a:r>
              <a:rPr lang="en-US" b="1" dirty="0"/>
              <a:t>minimize our cost</a:t>
            </a:r>
            <a:r>
              <a:rPr lang="en-US" dirty="0"/>
              <a:t> </a:t>
            </a:r>
            <a:r>
              <a:rPr lang="en-US" b="1" dirty="0"/>
              <a:t>function </a:t>
            </a:r>
            <a:r>
              <a:rPr lang="en-US" dirty="0"/>
              <a:t>to ensure correctness of fit for any given observation. As the model adjusts its </a:t>
            </a:r>
            <a:r>
              <a:rPr lang="en-US" b="1" dirty="0"/>
              <a:t>weights </a:t>
            </a:r>
            <a:r>
              <a:rPr lang="en-US" dirty="0"/>
              <a:t>and </a:t>
            </a:r>
            <a:r>
              <a:rPr lang="en-US" b="1" dirty="0"/>
              <a:t>bias</a:t>
            </a:r>
            <a:r>
              <a:rPr lang="en-US" dirty="0"/>
              <a:t>, it uses the cost function and reinforcement learning (</a:t>
            </a:r>
            <a:r>
              <a:rPr lang="en-US" b="1" dirty="0"/>
              <a:t>trajectory optimization</a:t>
            </a:r>
            <a:r>
              <a:rPr lang="en-US" dirty="0"/>
              <a:t>, </a:t>
            </a:r>
            <a:r>
              <a:rPr lang="en-US" b="1" dirty="0"/>
              <a:t>motion planning</a:t>
            </a:r>
            <a:r>
              <a:rPr lang="en-US" dirty="0"/>
              <a:t>, </a:t>
            </a:r>
            <a:r>
              <a:rPr lang="en-US" b="1" dirty="0"/>
              <a:t>dynamic pathing</a:t>
            </a:r>
            <a:r>
              <a:rPr lang="en-US" dirty="0"/>
              <a:t>, </a:t>
            </a:r>
            <a:r>
              <a:rPr lang="en-US" b="1" dirty="0"/>
              <a:t>controller optimization</a:t>
            </a:r>
            <a:r>
              <a:rPr lang="en-US" dirty="0"/>
              <a:t>, and </a:t>
            </a:r>
            <a:r>
              <a:rPr lang="en-US" b="1" dirty="0"/>
              <a:t>scenario-based learning policies for highways</a:t>
            </a:r>
            <a:r>
              <a:rPr lang="en-US" dirty="0"/>
              <a:t>) to reach the point of convergence, or the local minimum. The process in which the algorithm adjusts its weights is through gradient descent, allowing the model to determine the direction to take to </a:t>
            </a:r>
            <a:r>
              <a:rPr lang="en-US" b="1" dirty="0"/>
              <a:t>reduce errors</a:t>
            </a:r>
            <a:r>
              <a:rPr lang="en-US" dirty="0"/>
              <a:t> (or </a:t>
            </a:r>
            <a:r>
              <a:rPr lang="en-US" b="1" dirty="0"/>
              <a:t>minimize the cost function</a:t>
            </a:r>
            <a:r>
              <a:rPr lang="en-US" dirty="0"/>
              <a:t>). With each training example, the parameters of the model adjust to gradually converge at the minimum.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deep neural networks are feedforward, meaning they flow in one direction only, from input to output. However, you can also train your model through </a:t>
            </a:r>
            <a:r>
              <a:rPr lang="en-US" b="1" dirty="0"/>
              <a:t>backpropagation</a:t>
            </a:r>
            <a:r>
              <a:rPr lang="en-US" dirty="0"/>
              <a:t>; that is, move in the opposite direction from output to input. Backpropagation allows us to calculate and attribute the error associated with each neuron, allowing us to adjust and fit the parameters of the model(s) appropriately.</a:t>
            </a:r>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8838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3" name="Picture 2">
            <a:extLst>
              <a:ext uri="{FF2B5EF4-FFF2-40B4-BE49-F238E27FC236}">
                <a16:creationId xmlns:a16="http://schemas.microsoft.com/office/drawing/2014/main" id="{0583A3EB-5542-4808-92FF-50EC90943A30}"/>
              </a:ext>
            </a:extLst>
          </p:cNvPr>
          <p:cNvPicPr>
            <a:picLocks noChangeAspect="1"/>
          </p:cNvPicPr>
          <p:nvPr/>
        </p:nvPicPr>
        <p:blipFill>
          <a:blip r:embed="rId3"/>
          <a:srcRect/>
          <a:stretch/>
        </p:blipFill>
        <p:spPr>
          <a:xfrm>
            <a:off x="2076450" y="0"/>
            <a:ext cx="4991099" cy="5143500"/>
          </a:xfrm>
          <a:prstGeom prst="rect">
            <a:avLst/>
          </a:prstGeom>
        </p:spPr>
      </p:pic>
    </p:spTree>
    <p:extLst>
      <p:ext uri="{BB962C8B-B14F-4D97-AF65-F5344CB8AC3E}">
        <p14:creationId xmlns:p14="http://schemas.microsoft.com/office/powerpoint/2010/main" val="1062479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47"/>
          <p:cNvPicPr preferRelativeResize="0"/>
          <p:nvPr/>
        </p:nvPicPr>
        <p:blipFill>
          <a:blip r:embed="rId3"/>
          <a:srcRect l="23088" r="23088"/>
          <a:stretch/>
        </p:blipFill>
        <p:spPr>
          <a:xfrm>
            <a:off x="4905600" y="-63471"/>
            <a:ext cx="4238397" cy="5249700"/>
          </a:xfrm>
          <a:prstGeom prst="rect">
            <a:avLst/>
          </a:prstGeom>
          <a:noFill/>
          <a:ln>
            <a:noFill/>
          </a:ln>
        </p:spPr>
      </p:pic>
      <p:sp>
        <p:nvSpPr>
          <p:cNvPr id="556" name="Google Shape;556;p47"/>
          <p:cNvSpPr txBox="1">
            <a:spLocks noGrp="1"/>
          </p:cNvSpPr>
          <p:nvPr>
            <p:ph type="title"/>
          </p:nvPr>
        </p:nvSpPr>
        <p:spPr>
          <a:xfrm>
            <a:off x="720000" y="1610410"/>
            <a:ext cx="3711600"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Types of Neural Networks</a:t>
            </a:r>
            <a:endParaRPr dirty="0"/>
          </a:p>
        </p:txBody>
      </p:sp>
      <p:sp>
        <p:nvSpPr>
          <p:cNvPr id="558" name="Google Shape;558;p4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O3</a:t>
            </a:r>
            <a:endParaRPr dirty="0"/>
          </a:p>
        </p:txBody>
      </p:sp>
      <p:grpSp>
        <p:nvGrpSpPr>
          <p:cNvPr id="559" name="Google Shape;559;p47"/>
          <p:cNvGrpSpPr/>
          <p:nvPr/>
        </p:nvGrpSpPr>
        <p:grpSpPr>
          <a:xfrm>
            <a:off x="604274" y="3899608"/>
            <a:ext cx="43276" cy="411646"/>
            <a:chOff x="1256711" y="1178908"/>
            <a:chExt cx="43276" cy="411646"/>
          </a:xfrm>
        </p:grpSpPr>
        <p:grpSp>
          <p:nvGrpSpPr>
            <p:cNvPr id="560" name="Google Shape;560;p47"/>
            <p:cNvGrpSpPr/>
            <p:nvPr/>
          </p:nvGrpSpPr>
          <p:grpSpPr>
            <a:xfrm>
              <a:off x="1256711" y="1178908"/>
              <a:ext cx="43276" cy="184846"/>
              <a:chOff x="1256700" y="1103575"/>
              <a:chExt cx="60900" cy="260200"/>
            </a:xfrm>
          </p:grpSpPr>
          <p:sp>
            <p:nvSpPr>
              <p:cNvPr id="561" name="Google Shape;561;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1256711" y="1405708"/>
              <a:ext cx="43276" cy="184846"/>
              <a:chOff x="1256700" y="1103575"/>
              <a:chExt cx="60900" cy="260200"/>
            </a:xfrm>
          </p:grpSpPr>
          <p:sp>
            <p:nvSpPr>
              <p:cNvPr id="565" name="Google Shape;565;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0763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1438230" y="672386"/>
            <a:ext cx="626754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Neural networks can be classified into different types, which are used for different purposes. While this isn’t a comprehensive list of types, the below would be representative of the most common types of neural networks that you’ll come across for its common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b="1" dirty="0"/>
              <a:t>perceptron</a:t>
            </a:r>
            <a:r>
              <a:rPr lang="en-US" dirty="0"/>
              <a:t> is the oldest neural network, created by Frank Rosenblatt in 1958. It has a single neuron and is the simplest form of a neural network:</a:t>
            </a:r>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19779654-233F-45D1-88BB-420C14E85967}"/>
              </a:ext>
            </a:extLst>
          </p:cNvPr>
          <p:cNvPicPr>
            <a:picLocks noChangeAspect="1"/>
          </p:cNvPicPr>
          <p:nvPr/>
        </p:nvPicPr>
        <p:blipFill>
          <a:blip r:embed="rId3"/>
          <a:srcRect/>
          <a:stretch/>
        </p:blipFill>
        <p:spPr>
          <a:xfrm>
            <a:off x="2321458" y="2571179"/>
            <a:ext cx="4501083" cy="1992847"/>
          </a:xfrm>
          <a:prstGeom prst="rect">
            <a:avLst/>
          </a:prstGeom>
        </p:spPr>
      </p:pic>
    </p:spTree>
    <p:extLst>
      <p:ext uri="{BB962C8B-B14F-4D97-AF65-F5344CB8AC3E}">
        <p14:creationId xmlns:p14="http://schemas.microsoft.com/office/powerpoint/2010/main" val="380989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4"/>
          <p:cNvSpPr txBox="1">
            <a:spLocks noGrp="1"/>
          </p:cNvSpPr>
          <p:nvPr>
            <p:ph type="title"/>
          </p:nvPr>
        </p:nvSpPr>
        <p:spPr>
          <a:xfrm>
            <a:off x="720000" y="202480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are neural networks?</a:t>
            </a:r>
            <a:endParaRPr dirty="0"/>
          </a:p>
        </p:txBody>
      </p:sp>
      <p:sp>
        <p:nvSpPr>
          <p:cNvPr id="484" name="Google Shape;484;p44"/>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01</a:t>
            </a:r>
            <a:endParaRPr dirty="0">
              <a:solidFill>
                <a:srgbClr val="92D050"/>
              </a:solidFill>
            </a:endParaRPr>
          </a:p>
        </p:txBody>
      </p:sp>
      <p:sp>
        <p:nvSpPr>
          <p:cNvPr id="485" name="Google Shape;485;p44"/>
          <p:cNvSpPr txBox="1">
            <a:spLocks noGrp="1"/>
          </p:cNvSpPr>
          <p:nvPr>
            <p:ph type="title" idx="3"/>
          </p:nvPr>
        </p:nvSpPr>
        <p:spPr>
          <a:xfrm>
            <a:off x="3403800" y="202480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do neural networks work?</a:t>
            </a:r>
            <a:endParaRPr dirty="0"/>
          </a:p>
        </p:txBody>
      </p:sp>
      <p:sp>
        <p:nvSpPr>
          <p:cNvPr id="486" name="Google Shape;486;p44"/>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2D050"/>
                </a:solidFill>
              </a:rPr>
              <a:t>02</a:t>
            </a:r>
            <a:endParaRPr>
              <a:solidFill>
                <a:srgbClr val="92D050"/>
              </a:solidFill>
            </a:endParaRPr>
          </a:p>
        </p:txBody>
      </p:sp>
      <p:sp>
        <p:nvSpPr>
          <p:cNvPr id="488" name="Google Shape;488;p44"/>
          <p:cNvSpPr txBox="1">
            <a:spLocks noGrp="1"/>
          </p:cNvSpPr>
          <p:nvPr>
            <p:ph type="title" idx="6"/>
          </p:nvPr>
        </p:nvSpPr>
        <p:spPr>
          <a:xfrm>
            <a:off x="6087600" y="202480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of neural networks?</a:t>
            </a:r>
            <a:endParaRPr dirty="0"/>
          </a:p>
        </p:txBody>
      </p:sp>
      <p:sp>
        <p:nvSpPr>
          <p:cNvPr id="489" name="Google Shape;489;p44"/>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2D050"/>
                </a:solidFill>
              </a:rPr>
              <a:t>03</a:t>
            </a:r>
            <a:endParaRPr>
              <a:solidFill>
                <a:srgbClr val="92D050"/>
              </a:solidFill>
            </a:endParaRPr>
          </a:p>
        </p:txBody>
      </p:sp>
      <p:sp>
        <p:nvSpPr>
          <p:cNvPr id="491" name="Google Shape;491;p44"/>
          <p:cNvSpPr txBox="1">
            <a:spLocks noGrp="1"/>
          </p:cNvSpPr>
          <p:nvPr>
            <p:ph type="title" idx="9"/>
          </p:nvPr>
        </p:nvSpPr>
        <p:spPr>
          <a:xfrm>
            <a:off x="719999" y="3730122"/>
            <a:ext cx="26144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Neural Networks vs. Deep Learning</a:t>
            </a:r>
            <a:endParaRPr dirty="0"/>
          </a:p>
        </p:txBody>
      </p:sp>
      <p:sp>
        <p:nvSpPr>
          <p:cNvPr id="492" name="Google Shape;492;p44"/>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2D050"/>
                </a:solidFill>
              </a:rPr>
              <a:t>04</a:t>
            </a:r>
            <a:endParaRPr>
              <a:solidFill>
                <a:srgbClr val="92D050"/>
              </a:solidFill>
            </a:endParaRPr>
          </a:p>
        </p:txBody>
      </p:sp>
      <p:sp>
        <p:nvSpPr>
          <p:cNvPr id="494" name="Google Shape;494;p44"/>
          <p:cNvSpPr txBox="1">
            <a:spLocks noGrp="1"/>
          </p:cNvSpPr>
          <p:nvPr>
            <p:ph type="title" idx="15"/>
          </p:nvPr>
        </p:nvSpPr>
        <p:spPr>
          <a:xfrm>
            <a:off x="3403799" y="3730122"/>
            <a:ext cx="261440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History &amp; Applications of NN</a:t>
            </a:r>
            <a:endParaRPr dirty="0"/>
          </a:p>
        </p:txBody>
      </p:sp>
      <p:sp>
        <p:nvSpPr>
          <p:cNvPr id="495" name="Google Shape;495;p44"/>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2D050"/>
                </a:solidFill>
              </a:rPr>
              <a:t>05</a:t>
            </a:r>
            <a:endParaRPr>
              <a:solidFill>
                <a:srgbClr val="92D050"/>
              </a:solidFill>
            </a:endParaRPr>
          </a:p>
        </p:txBody>
      </p:sp>
      <p:sp>
        <p:nvSpPr>
          <p:cNvPr id="497" name="Google Shape;497;p44"/>
          <p:cNvSpPr txBox="1">
            <a:spLocks noGrp="1"/>
          </p:cNvSpPr>
          <p:nvPr>
            <p:ph type="title" idx="18"/>
          </p:nvPr>
        </p:nvSpPr>
        <p:spPr>
          <a:xfrm>
            <a:off x="6087600" y="373800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Pros &amp; Cons of usages of NN</a:t>
            </a:r>
            <a:endParaRPr dirty="0"/>
          </a:p>
        </p:txBody>
      </p:sp>
      <p:sp>
        <p:nvSpPr>
          <p:cNvPr id="498" name="Google Shape;498;p44"/>
          <p:cNvSpPr txBox="1">
            <a:spLocks noGrp="1"/>
          </p:cNvSpPr>
          <p:nvPr>
            <p:ph type="title" idx="19"/>
          </p:nvPr>
        </p:nvSpPr>
        <p:spPr>
          <a:xfrm>
            <a:off x="60876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2D050"/>
                </a:solidFill>
              </a:rPr>
              <a:t>06</a:t>
            </a:r>
            <a:endParaRPr>
              <a:solidFill>
                <a:srgbClr val="92D050"/>
              </a:solidFill>
            </a:endParaRPr>
          </a:p>
        </p:txBody>
      </p:sp>
      <p:sp>
        <p:nvSpPr>
          <p:cNvPr id="500" name="Google Shape;500;p44"/>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501" name="Google Shape;501;p44"/>
          <p:cNvGrpSpPr/>
          <p:nvPr/>
        </p:nvGrpSpPr>
        <p:grpSpPr>
          <a:xfrm>
            <a:off x="8605274" y="3747208"/>
            <a:ext cx="43276" cy="411646"/>
            <a:chOff x="1256711" y="1178908"/>
            <a:chExt cx="43276" cy="411646"/>
          </a:xfrm>
        </p:grpSpPr>
        <p:grpSp>
          <p:nvGrpSpPr>
            <p:cNvPr id="502" name="Google Shape;502;p44"/>
            <p:cNvGrpSpPr/>
            <p:nvPr/>
          </p:nvGrpSpPr>
          <p:grpSpPr>
            <a:xfrm>
              <a:off x="1256711" y="1178908"/>
              <a:ext cx="43276" cy="184846"/>
              <a:chOff x="1256700" y="1103575"/>
              <a:chExt cx="60900" cy="260200"/>
            </a:xfrm>
          </p:grpSpPr>
          <p:sp>
            <p:nvSpPr>
              <p:cNvPr id="503" name="Google Shape;503;p4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44"/>
            <p:cNvGrpSpPr/>
            <p:nvPr/>
          </p:nvGrpSpPr>
          <p:grpSpPr>
            <a:xfrm>
              <a:off x="1256711" y="1405708"/>
              <a:ext cx="43276" cy="184846"/>
              <a:chOff x="1256700" y="1103575"/>
              <a:chExt cx="60900" cy="260200"/>
            </a:xfrm>
          </p:grpSpPr>
          <p:sp>
            <p:nvSpPr>
              <p:cNvPr id="507" name="Google Shape;507;p4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 name="Google Shape;510;p44"/>
          <p:cNvGrpSpPr/>
          <p:nvPr/>
        </p:nvGrpSpPr>
        <p:grpSpPr>
          <a:xfrm>
            <a:off x="364449" y="1505208"/>
            <a:ext cx="43276" cy="411646"/>
            <a:chOff x="1256711" y="1178908"/>
            <a:chExt cx="43276" cy="411646"/>
          </a:xfrm>
        </p:grpSpPr>
        <p:grpSp>
          <p:nvGrpSpPr>
            <p:cNvPr id="511" name="Google Shape;511;p44"/>
            <p:cNvGrpSpPr/>
            <p:nvPr/>
          </p:nvGrpSpPr>
          <p:grpSpPr>
            <a:xfrm>
              <a:off x="1256711" y="1178908"/>
              <a:ext cx="43276" cy="184846"/>
              <a:chOff x="1256700" y="1103575"/>
              <a:chExt cx="60900" cy="260200"/>
            </a:xfrm>
          </p:grpSpPr>
          <p:sp>
            <p:nvSpPr>
              <p:cNvPr id="512" name="Google Shape;512;p4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4"/>
            <p:cNvGrpSpPr/>
            <p:nvPr/>
          </p:nvGrpSpPr>
          <p:grpSpPr>
            <a:xfrm>
              <a:off x="1256711" y="1405708"/>
              <a:ext cx="43276" cy="184846"/>
              <a:chOff x="1256700" y="1103575"/>
              <a:chExt cx="60900" cy="260200"/>
            </a:xfrm>
          </p:grpSpPr>
          <p:sp>
            <p:nvSpPr>
              <p:cNvPr id="516" name="Google Shape;516;p44"/>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51"/>
          <p:cNvSpPr txBox="1">
            <a:spLocks noGrp="1"/>
          </p:cNvSpPr>
          <p:nvPr>
            <p:ph type="subTitle" idx="1"/>
          </p:nvPr>
        </p:nvSpPr>
        <p:spPr>
          <a:xfrm>
            <a:off x="889625" y="1012529"/>
            <a:ext cx="7820070" cy="9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t>Feedforward</a:t>
            </a:r>
            <a:r>
              <a:rPr lang="en-US" sz="1400" dirty="0"/>
              <a:t> neural networks, or </a:t>
            </a:r>
            <a:r>
              <a:rPr lang="en-US" sz="1400" b="1" dirty="0"/>
              <a:t>multi-layer perceptrons </a:t>
            </a:r>
            <a:r>
              <a:rPr lang="en-US" sz="1400" dirty="0"/>
              <a:t>(MLPs), are what we’ve primarily been focusing on within this presentation. They are comprised of an input layer, a hidden layer or layers, and an output layer. While these neural networks are also commonly referred to as MLPs, it’s important to note that they are actually </a:t>
            </a:r>
            <a:r>
              <a:rPr lang="en-US" sz="1400" b="1" dirty="0"/>
              <a:t>comprised of sigmoid neurons</a:t>
            </a:r>
            <a:r>
              <a:rPr lang="en-US" sz="1400" dirty="0"/>
              <a:t>, </a:t>
            </a:r>
            <a:r>
              <a:rPr lang="en-US" sz="1400" b="1" dirty="0"/>
              <a:t>not perceptrons</a:t>
            </a:r>
            <a:r>
              <a:rPr lang="en-US" sz="1400" dirty="0"/>
              <a:t>, as most real-world problems are </a:t>
            </a:r>
            <a:r>
              <a:rPr lang="en-US" sz="1400" b="1" dirty="0"/>
              <a:t>nonlinear</a:t>
            </a:r>
            <a:r>
              <a:rPr lang="en-US" sz="1400" dirty="0"/>
              <a:t>. Data usually is fed into these models to train them, and they are the foundation for </a:t>
            </a:r>
            <a:r>
              <a:rPr lang="en-US" sz="1400" b="1" dirty="0"/>
              <a:t>computer vision</a:t>
            </a:r>
            <a:r>
              <a:rPr lang="en-US" sz="1400" dirty="0"/>
              <a:t>, </a:t>
            </a:r>
            <a:r>
              <a:rPr lang="en-US" sz="1400" b="1" dirty="0"/>
              <a:t>natural language processing</a:t>
            </a:r>
            <a:r>
              <a:rPr lang="en-US" sz="1400" dirty="0"/>
              <a:t>, and other neural networks.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b="1" dirty="0"/>
              <a:t>Convolutional</a:t>
            </a:r>
            <a:r>
              <a:rPr lang="en-US" sz="1400" dirty="0"/>
              <a:t> neural networks (CNNs) are similar to feedforward networks, but they’re usually utilized for </a:t>
            </a:r>
            <a:r>
              <a:rPr lang="en-US" sz="1400" b="1" dirty="0"/>
              <a:t>image recognition</a:t>
            </a:r>
            <a:r>
              <a:rPr lang="en-US" sz="1400" dirty="0"/>
              <a:t>, </a:t>
            </a:r>
            <a:r>
              <a:rPr lang="en-US" sz="1400" b="1" dirty="0"/>
              <a:t>pattern recognition</a:t>
            </a:r>
            <a:r>
              <a:rPr lang="en-US" sz="1400" dirty="0"/>
              <a:t>, and/or </a:t>
            </a:r>
            <a:r>
              <a:rPr lang="en-US" sz="1400" b="1" dirty="0"/>
              <a:t>computer vision</a:t>
            </a:r>
            <a:r>
              <a:rPr lang="en-US" sz="1400" dirty="0"/>
              <a:t>. These networks harness principles from </a:t>
            </a:r>
            <a:r>
              <a:rPr lang="en-US" sz="1400" b="1" dirty="0"/>
              <a:t>linear algebra</a:t>
            </a:r>
            <a:r>
              <a:rPr lang="en-US" sz="1400" dirty="0"/>
              <a:t>, particularly </a:t>
            </a:r>
            <a:r>
              <a:rPr lang="en-US" sz="1400" b="1" dirty="0"/>
              <a:t>matrix multiplication</a:t>
            </a:r>
            <a:r>
              <a:rPr lang="en-US" sz="1400" dirty="0"/>
              <a:t>, to identify patterns within an image.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b="1" dirty="0"/>
              <a:t>Recurrent</a:t>
            </a:r>
            <a:r>
              <a:rPr lang="en-US" sz="1400" dirty="0"/>
              <a:t> neural networks (RNNs) are identified by their </a:t>
            </a:r>
            <a:r>
              <a:rPr lang="en-US" sz="1400" b="1" dirty="0"/>
              <a:t>feedback loops</a:t>
            </a:r>
            <a:r>
              <a:rPr lang="en-US" sz="1400" dirty="0"/>
              <a:t>. These learning algorithms are primarily leveraged when using </a:t>
            </a:r>
            <a:r>
              <a:rPr lang="en-US" sz="1400" b="1" dirty="0"/>
              <a:t>time-series data to make predictions about future outcomes</a:t>
            </a:r>
            <a:r>
              <a:rPr lang="en-US" sz="1400" dirty="0"/>
              <a:t>, such as </a:t>
            </a:r>
            <a:r>
              <a:rPr lang="en-US" sz="1400" b="1" dirty="0"/>
              <a:t>stock market predictions</a:t>
            </a:r>
            <a:r>
              <a:rPr lang="en-US" sz="1400" dirty="0"/>
              <a:t> or </a:t>
            </a:r>
            <a:r>
              <a:rPr lang="en-US" sz="1400" b="1" dirty="0"/>
              <a:t>sales forecasting</a:t>
            </a:r>
            <a:r>
              <a:rPr lang="en-US" sz="1400" dirty="0"/>
              <a:t>.</a:t>
            </a:r>
            <a:endParaRPr sz="1400" b="1" dirty="0"/>
          </a:p>
        </p:txBody>
      </p:sp>
      <p:grpSp>
        <p:nvGrpSpPr>
          <p:cNvPr id="637" name="Google Shape;637;p51"/>
          <p:cNvGrpSpPr/>
          <p:nvPr/>
        </p:nvGrpSpPr>
        <p:grpSpPr>
          <a:xfrm>
            <a:off x="846349" y="334183"/>
            <a:ext cx="43276" cy="411646"/>
            <a:chOff x="1256711" y="1178908"/>
            <a:chExt cx="43276" cy="411646"/>
          </a:xfrm>
        </p:grpSpPr>
        <p:grpSp>
          <p:nvGrpSpPr>
            <p:cNvPr id="638" name="Google Shape;638;p51"/>
            <p:cNvGrpSpPr/>
            <p:nvPr/>
          </p:nvGrpSpPr>
          <p:grpSpPr>
            <a:xfrm>
              <a:off x="1256711" y="1178908"/>
              <a:ext cx="43276" cy="184846"/>
              <a:chOff x="1256700" y="1103575"/>
              <a:chExt cx="60900" cy="260200"/>
            </a:xfrm>
          </p:grpSpPr>
          <p:sp>
            <p:nvSpPr>
              <p:cNvPr id="639" name="Google Shape;639;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1"/>
            <p:cNvGrpSpPr/>
            <p:nvPr/>
          </p:nvGrpSpPr>
          <p:grpSpPr>
            <a:xfrm>
              <a:off x="1256711" y="1405708"/>
              <a:ext cx="43276" cy="184846"/>
              <a:chOff x="1256700" y="1103575"/>
              <a:chExt cx="60900" cy="260200"/>
            </a:xfrm>
          </p:grpSpPr>
          <p:sp>
            <p:nvSpPr>
              <p:cNvPr id="643" name="Google Shape;643;p5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75669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57"/>
          <p:cNvPicPr preferRelativeResize="0"/>
          <p:nvPr/>
        </p:nvPicPr>
        <p:blipFill>
          <a:blip r:embed="rId3"/>
          <a:srcRect l="18981" r="18981"/>
          <a:stretch/>
        </p:blipFill>
        <p:spPr>
          <a:xfrm>
            <a:off x="-48250" y="-53100"/>
            <a:ext cx="4286650" cy="5249699"/>
          </a:xfrm>
          <a:prstGeom prst="rect">
            <a:avLst/>
          </a:prstGeom>
          <a:noFill/>
          <a:ln>
            <a:noFill/>
          </a:ln>
        </p:spPr>
      </p:pic>
      <p:sp>
        <p:nvSpPr>
          <p:cNvPr id="740" name="Google Shape;740;p57"/>
          <p:cNvSpPr txBox="1">
            <a:spLocks noGrp="1"/>
          </p:cNvSpPr>
          <p:nvPr>
            <p:ph type="title"/>
          </p:nvPr>
        </p:nvSpPr>
        <p:spPr>
          <a:xfrm>
            <a:off x="4238400" y="1480870"/>
            <a:ext cx="4166050" cy="14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NN</a:t>
            </a:r>
            <a:br>
              <a:rPr lang="en" dirty="0"/>
            </a:br>
            <a:r>
              <a:rPr lang="en" dirty="0"/>
              <a:t>vs.</a:t>
            </a:r>
            <a:br>
              <a:rPr lang="en" dirty="0"/>
            </a:br>
            <a:r>
              <a:rPr lang="en" dirty="0"/>
              <a:t>Deep Learning</a:t>
            </a:r>
            <a:endParaRPr dirty="0"/>
          </a:p>
        </p:txBody>
      </p:sp>
      <p:sp>
        <p:nvSpPr>
          <p:cNvPr id="742" name="Google Shape;742;p57"/>
          <p:cNvSpPr txBox="1">
            <a:spLocks noGrp="1"/>
          </p:cNvSpPr>
          <p:nvPr>
            <p:ph type="title" idx="2"/>
          </p:nvPr>
        </p:nvSpPr>
        <p:spPr>
          <a:xfrm>
            <a:off x="6804550" y="3852165"/>
            <a:ext cx="1599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O4</a:t>
            </a:r>
            <a:endParaRPr dirty="0"/>
          </a:p>
        </p:txBody>
      </p:sp>
      <p:grpSp>
        <p:nvGrpSpPr>
          <p:cNvPr id="743" name="Google Shape;743;p57"/>
          <p:cNvGrpSpPr/>
          <p:nvPr/>
        </p:nvGrpSpPr>
        <p:grpSpPr>
          <a:xfrm>
            <a:off x="8605274" y="4067248"/>
            <a:ext cx="43276" cy="411646"/>
            <a:chOff x="1256711" y="1178908"/>
            <a:chExt cx="43276" cy="411646"/>
          </a:xfrm>
        </p:grpSpPr>
        <p:grpSp>
          <p:nvGrpSpPr>
            <p:cNvPr id="744" name="Google Shape;744;p57"/>
            <p:cNvGrpSpPr/>
            <p:nvPr/>
          </p:nvGrpSpPr>
          <p:grpSpPr>
            <a:xfrm>
              <a:off x="1256711" y="1178908"/>
              <a:ext cx="43276" cy="184846"/>
              <a:chOff x="1256700" y="1103575"/>
              <a:chExt cx="60900" cy="260200"/>
            </a:xfrm>
          </p:grpSpPr>
          <p:sp>
            <p:nvSpPr>
              <p:cNvPr id="745" name="Google Shape;745;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7"/>
            <p:cNvGrpSpPr/>
            <p:nvPr/>
          </p:nvGrpSpPr>
          <p:grpSpPr>
            <a:xfrm>
              <a:off x="1256711" y="1405708"/>
              <a:ext cx="43276" cy="184846"/>
              <a:chOff x="1256700" y="1103575"/>
              <a:chExt cx="60900" cy="260200"/>
            </a:xfrm>
          </p:grpSpPr>
          <p:sp>
            <p:nvSpPr>
              <p:cNvPr id="749" name="Google Shape;749;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29796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6"/>
          <p:cNvSpPr txBox="1">
            <a:spLocks noGrp="1"/>
          </p:cNvSpPr>
          <p:nvPr>
            <p:ph type="title"/>
          </p:nvPr>
        </p:nvSpPr>
        <p:spPr>
          <a:xfrm>
            <a:off x="3472439" y="4314983"/>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Comparison</a:t>
            </a:r>
            <a:endParaRPr sz="3600" dirty="0"/>
          </a:p>
        </p:txBody>
      </p:sp>
      <p:sp>
        <p:nvSpPr>
          <p:cNvPr id="532" name="Google Shape;532;p46"/>
          <p:cNvSpPr txBox="1">
            <a:spLocks noGrp="1"/>
          </p:cNvSpPr>
          <p:nvPr>
            <p:ph type="subTitle" idx="1"/>
          </p:nvPr>
        </p:nvSpPr>
        <p:spPr>
          <a:xfrm>
            <a:off x="934028" y="1630173"/>
            <a:ext cx="7275944" cy="174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Deep Learning and neural networks tend to be used interchangeably in conversation, which can be </a:t>
            </a:r>
            <a:r>
              <a:rPr lang="en-US" sz="1800" b="1" dirty="0"/>
              <a:t>confusing</a:t>
            </a:r>
            <a:r>
              <a:rPr lang="en-US" sz="1800" dirty="0"/>
              <a:t>. As a result, it’s worth nothing that the “</a:t>
            </a:r>
            <a:r>
              <a:rPr lang="en-US" sz="1800" b="1" dirty="0"/>
              <a:t>deep</a:t>
            </a:r>
            <a:r>
              <a:rPr lang="en-US" sz="1800" dirty="0"/>
              <a:t>” in deep learning is just referring to the </a:t>
            </a:r>
            <a:r>
              <a:rPr lang="en-US" sz="1800" b="1" dirty="0"/>
              <a:t>depth of layers in a neural network</a:t>
            </a:r>
            <a:r>
              <a:rPr lang="en-US" sz="1800" dirty="0"/>
              <a:t>. </a:t>
            </a:r>
          </a:p>
          <a:p>
            <a:pPr marL="0" lvl="0" indent="0" algn="ctr" rtl="0">
              <a:spcBef>
                <a:spcPts val="0"/>
              </a:spcBef>
              <a:spcAft>
                <a:spcPts val="0"/>
              </a:spcAft>
              <a:buNone/>
            </a:pPr>
            <a:endParaRPr lang="en-US" sz="1800" dirty="0"/>
          </a:p>
          <a:p>
            <a:pPr marL="0" lvl="0" indent="0" algn="ctr" rtl="0">
              <a:spcBef>
                <a:spcPts val="0"/>
              </a:spcBef>
              <a:spcAft>
                <a:spcPts val="0"/>
              </a:spcAft>
              <a:buNone/>
            </a:pPr>
            <a:r>
              <a:rPr lang="en-US" sz="1800" dirty="0"/>
              <a:t>A neural network that consists of </a:t>
            </a:r>
            <a:r>
              <a:rPr lang="en-US" sz="1800" b="1" dirty="0"/>
              <a:t>more than three layers</a:t>
            </a:r>
            <a:r>
              <a:rPr lang="en-US" sz="1800" dirty="0"/>
              <a:t> — which would be inclusive of the inputs and the output — can be considered a deep learning algorithm. A neural network that only has two or three layers is just a basic neural network.</a:t>
            </a:r>
          </a:p>
        </p:txBody>
      </p:sp>
      <p:grpSp>
        <p:nvGrpSpPr>
          <p:cNvPr id="533" name="Google Shape;533;p46"/>
          <p:cNvGrpSpPr/>
          <p:nvPr/>
        </p:nvGrpSpPr>
        <p:grpSpPr>
          <a:xfrm>
            <a:off x="604274" y="2961283"/>
            <a:ext cx="43276" cy="411646"/>
            <a:chOff x="1256711" y="1178908"/>
            <a:chExt cx="43276" cy="411646"/>
          </a:xfrm>
        </p:grpSpPr>
        <p:grpSp>
          <p:nvGrpSpPr>
            <p:cNvPr id="534" name="Google Shape;534;p46"/>
            <p:cNvGrpSpPr/>
            <p:nvPr/>
          </p:nvGrpSpPr>
          <p:grpSpPr>
            <a:xfrm>
              <a:off x="1256711" y="1178908"/>
              <a:ext cx="43276" cy="184846"/>
              <a:chOff x="1256700" y="1103575"/>
              <a:chExt cx="60900" cy="260200"/>
            </a:xfrm>
          </p:grpSpPr>
          <p:sp>
            <p:nvSpPr>
              <p:cNvPr id="535" name="Google Shape;535;p4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6"/>
            <p:cNvGrpSpPr/>
            <p:nvPr/>
          </p:nvGrpSpPr>
          <p:grpSpPr>
            <a:xfrm>
              <a:off x="1256711" y="1405708"/>
              <a:ext cx="43276" cy="184846"/>
              <a:chOff x="1256700" y="1103575"/>
              <a:chExt cx="60900" cy="260200"/>
            </a:xfrm>
          </p:grpSpPr>
          <p:sp>
            <p:nvSpPr>
              <p:cNvPr id="539" name="Google Shape;539;p4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46"/>
          <p:cNvGrpSpPr/>
          <p:nvPr/>
        </p:nvGrpSpPr>
        <p:grpSpPr>
          <a:xfrm>
            <a:off x="8490874" y="1254533"/>
            <a:ext cx="43276" cy="411646"/>
            <a:chOff x="1256711" y="1178908"/>
            <a:chExt cx="43276" cy="411646"/>
          </a:xfrm>
        </p:grpSpPr>
        <p:grpSp>
          <p:nvGrpSpPr>
            <p:cNvPr id="543" name="Google Shape;543;p46"/>
            <p:cNvGrpSpPr/>
            <p:nvPr/>
          </p:nvGrpSpPr>
          <p:grpSpPr>
            <a:xfrm>
              <a:off x="1256711" y="1178908"/>
              <a:ext cx="43276" cy="184846"/>
              <a:chOff x="1256700" y="1103575"/>
              <a:chExt cx="60900" cy="260200"/>
            </a:xfrm>
          </p:grpSpPr>
          <p:sp>
            <p:nvSpPr>
              <p:cNvPr id="544" name="Google Shape;544;p4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46"/>
            <p:cNvGrpSpPr/>
            <p:nvPr/>
          </p:nvGrpSpPr>
          <p:grpSpPr>
            <a:xfrm>
              <a:off x="1256711" y="1405708"/>
              <a:ext cx="43276" cy="184846"/>
              <a:chOff x="1256700" y="1103575"/>
              <a:chExt cx="60900" cy="260200"/>
            </a:xfrm>
          </p:grpSpPr>
          <p:sp>
            <p:nvSpPr>
              <p:cNvPr id="548" name="Google Shape;548;p46"/>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47"/>
          <p:cNvPicPr preferRelativeResize="0"/>
          <p:nvPr/>
        </p:nvPicPr>
        <p:blipFill>
          <a:blip r:embed="rId3"/>
          <a:srcRect l="23088" r="23088"/>
          <a:stretch/>
        </p:blipFill>
        <p:spPr>
          <a:xfrm>
            <a:off x="4905600" y="-63471"/>
            <a:ext cx="4238397" cy="5249700"/>
          </a:xfrm>
          <a:prstGeom prst="rect">
            <a:avLst/>
          </a:prstGeom>
          <a:noFill/>
          <a:ln>
            <a:noFill/>
          </a:ln>
        </p:spPr>
      </p:pic>
      <p:sp>
        <p:nvSpPr>
          <p:cNvPr id="556" name="Google Shape;556;p47"/>
          <p:cNvSpPr txBox="1">
            <a:spLocks noGrp="1"/>
          </p:cNvSpPr>
          <p:nvPr>
            <p:ph type="title"/>
          </p:nvPr>
        </p:nvSpPr>
        <p:spPr>
          <a:xfrm>
            <a:off x="720000" y="1610410"/>
            <a:ext cx="3912960"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History of NN &amp; Applications</a:t>
            </a:r>
            <a:endParaRPr dirty="0"/>
          </a:p>
        </p:txBody>
      </p:sp>
      <p:sp>
        <p:nvSpPr>
          <p:cNvPr id="558" name="Google Shape;558;p4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O5</a:t>
            </a:r>
            <a:endParaRPr dirty="0"/>
          </a:p>
        </p:txBody>
      </p:sp>
      <p:grpSp>
        <p:nvGrpSpPr>
          <p:cNvPr id="559" name="Google Shape;559;p47"/>
          <p:cNvGrpSpPr/>
          <p:nvPr/>
        </p:nvGrpSpPr>
        <p:grpSpPr>
          <a:xfrm>
            <a:off x="604274" y="3899608"/>
            <a:ext cx="43276" cy="411646"/>
            <a:chOff x="1256711" y="1178908"/>
            <a:chExt cx="43276" cy="411646"/>
          </a:xfrm>
        </p:grpSpPr>
        <p:grpSp>
          <p:nvGrpSpPr>
            <p:cNvPr id="560" name="Google Shape;560;p47"/>
            <p:cNvGrpSpPr/>
            <p:nvPr/>
          </p:nvGrpSpPr>
          <p:grpSpPr>
            <a:xfrm>
              <a:off x="1256711" y="1178908"/>
              <a:ext cx="43276" cy="184846"/>
              <a:chOff x="1256700" y="1103575"/>
              <a:chExt cx="60900" cy="260200"/>
            </a:xfrm>
          </p:grpSpPr>
          <p:sp>
            <p:nvSpPr>
              <p:cNvPr id="561" name="Google Shape;561;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1256711" y="1405708"/>
              <a:ext cx="43276" cy="184846"/>
              <a:chOff x="1256700" y="1103575"/>
              <a:chExt cx="60900" cy="260200"/>
            </a:xfrm>
          </p:grpSpPr>
          <p:sp>
            <p:nvSpPr>
              <p:cNvPr id="565" name="Google Shape;565;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65760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4" name="Google Shape;574;p48">
            <a:extLst>
              <a:ext uri="{FF2B5EF4-FFF2-40B4-BE49-F238E27FC236}">
                <a16:creationId xmlns:a16="http://schemas.microsoft.com/office/drawing/2014/main" id="{36DA4CE3-8434-4E79-AF5D-EF6CCACF5153}"/>
              </a:ext>
            </a:extLst>
          </p:cNvPr>
          <p:cNvSpPr txBox="1">
            <a:spLocks noGrp="1"/>
          </p:cNvSpPr>
          <p:nvPr>
            <p:ph type="body" idx="1"/>
          </p:nvPr>
        </p:nvSpPr>
        <p:spPr>
          <a:xfrm>
            <a:off x="1337461" y="1870950"/>
            <a:ext cx="5601973" cy="152772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solidFill>
                  <a:srgbClr val="000000"/>
                </a:solidFill>
              </a:rPr>
              <a:t>The history of neural networks is longer than most people think. While the idea of “</a:t>
            </a:r>
            <a:r>
              <a:rPr lang="en-US" sz="2000" b="1" dirty="0">
                <a:solidFill>
                  <a:srgbClr val="000000"/>
                </a:solidFill>
              </a:rPr>
              <a:t>a machine that thinks</a:t>
            </a:r>
            <a:r>
              <a:rPr lang="en-US" sz="2000" dirty="0">
                <a:solidFill>
                  <a:srgbClr val="000000"/>
                </a:solidFill>
              </a:rPr>
              <a:t>” can be traced to the </a:t>
            </a:r>
            <a:r>
              <a:rPr lang="en-US" sz="2000" b="1" dirty="0">
                <a:solidFill>
                  <a:srgbClr val="000000"/>
                </a:solidFill>
              </a:rPr>
              <a:t>Ancient Greeks</a:t>
            </a:r>
            <a:r>
              <a:rPr lang="en-US" sz="2000" dirty="0">
                <a:solidFill>
                  <a:srgbClr val="000000"/>
                </a:solidFill>
              </a:rPr>
              <a:t>, we’ll focus on the key events that led to the evolution of thinking around neural networks, which has ebbed and flowed in popularity over the years…</a:t>
            </a:r>
            <a:endParaRPr lang="en-US" sz="2000" dirty="0"/>
          </a:p>
        </p:txBody>
      </p:sp>
    </p:spTree>
    <p:extLst>
      <p:ext uri="{BB962C8B-B14F-4D97-AF65-F5344CB8AC3E}">
        <p14:creationId xmlns:p14="http://schemas.microsoft.com/office/powerpoint/2010/main" val="221977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57"/>
          <p:cNvPicPr preferRelativeResize="0"/>
          <p:nvPr/>
        </p:nvPicPr>
        <p:blipFill>
          <a:blip r:embed="rId3"/>
          <a:srcRect l="22782" r="22782"/>
          <a:stretch/>
        </p:blipFill>
        <p:spPr>
          <a:xfrm>
            <a:off x="-48250" y="-53100"/>
            <a:ext cx="4286650" cy="5249699"/>
          </a:xfrm>
          <a:prstGeom prst="rect">
            <a:avLst/>
          </a:prstGeom>
          <a:noFill/>
          <a:ln>
            <a:noFill/>
          </a:ln>
        </p:spPr>
      </p:pic>
      <p:sp>
        <p:nvSpPr>
          <p:cNvPr id="740" name="Google Shape;740;p57"/>
          <p:cNvSpPr txBox="1">
            <a:spLocks noGrp="1"/>
          </p:cNvSpPr>
          <p:nvPr>
            <p:ph type="title"/>
          </p:nvPr>
        </p:nvSpPr>
        <p:spPr>
          <a:xfrm>
            <a:off x="4572000" y="1480870"/>
            <a:ext cx="3832450" cy="14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Pros &amp; Cons of usages of NN</a:t>
            </a:r>
          </a:p>
        </p:txBody>
      </p:sp>
      <p:sp>
        <p:nvSpPr>
          <p:cNvPr id="742" name="Google Shape;742;p57"/>
          <p:cNvSpPr txBox="1">
            <a:spLocks noGrp="1"/>
          </p:cNvSpPr>
          <p:nvPr>
            <p:ph type="title" idx="2"/>
          </p:nvPr>
        </p:nvSpPr>
        <p:spPr>
          <a:xfrm>
            <a:off x="6804550" y="3852165"/>
            <a:ext cx="1599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O6</a:t>
            </a:r>
            <a:endParaRPr dirty="0"/>
          </a:p>
        </p:txBody>
      </p:sp>
      <p:grpSp>
        <p:nvGrpSpPr>
          <p:cNvPr id="743" name="Google Shape;743;p57"/>
          <p:cNvGrpSpPr/>
          <p:nvPr/>
        </p:nvGrpSpPr>
        <p:grpSpPr>
          <a:xfrm>
            <a:off x="8605274" y="4067248"/>
            <a:ext cx="43276" cy="411646"/>
            <a:chOff x="1256711" y="1178908"/>
            <a:chExt cx="43276" cy="411646"/>
          </a:xfrm>
        </p:grpSpPr>
        <p:grpSp>
          <p:nvGrpSpPr>
            <p:cNvPr id="744" name="Google Shape;744;p57"/>
            <p:cNvGrpSpPr/>
            <p:nvPr/>
          </p:nvGrpSpPr>
          <p:grpSpPr>
            <a:xfrm>
              <a:off x="1256711" y="1178908"/>
              <a:ext cx="43276" cy="184846"/>
              <a:chOff x="1256700" y="1103575"/>
              <a:chExt cx="60900" cy="260200"/>
            </a:xfrm>
          </p:grpSpPr>
          <p:sp>
            <p:nvSpPr>
              <p:cNvPr id="745" name="Google Shape;745;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7"/>
            <p:cNvGrpSpPr/>
            <p:nvPr/>
          </p:nvGrpSpPr>
          <p:grpSpPr>
            <a:xfrm>
              <a:off x="1256711" y="1405708"/>
              <a:ext cx="43276" cy="184846"/>
              <a:chOff x="1256700" y="1103575"/>
              <a:chExt cx="60900" cy="260200"/>
            </a:xfrm>
          </p:grpSpPr>
          <p:sp>
            <p:nvSpPr>
              <p:cNvPr id="749" name="Google Shape;749;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984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58"/>
          <p:cNvGrpSpPr/>
          <p:nvPr/>
        </p:nvGrpSpPr>
        <p:grpSpPr>
          <a:xfrm>
            <a:off x="2709950" y="1438968"/>
            <a:ext cx="3722238" cy="3352473"/>
            <a:chOff x="2709950" y="1438968"/>
            <a:chExt cx="3722238" cy="3352473"/>
          </a:xfrm>
        </p:grpSpPr>
        <p:sp>
          <p:nvSpPr>
            <p:cNvPr id="757" name="Google Shape;757;p58"/>
            <p:cNvSpPr/>
            <p:nvPr/>
          </p:nvSpPr>
          <p:spPr>
            <a:xfrm rot="2700000" flipH="1">
              <a:off x="488293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8"/>
            <p:cNvSpPr/>
            <p:nvPr/>
          </p:nvSpPr>
          <p:spPr>
            <a:xfrm rot="2700000" flipH="1">
              <a:off x="353928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8"/>
            <p:cNvSpPr/>
            <p:nvPr/>
          </p:nvSpPr>
          <p:spPr>
            <a:xfrm rot="-2700000" flipH="1">
              <a:off x="5538005" y="2712484"/>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8"/>
            <p:cNvSpPr/>
            <p:nvPr/>
          </p:nvSpPr>
          <p:spPr>
            <a:xfrm rot="2700000">
              <a:off x="2863367" y="2712484"/>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rot="8100000">
              <a:off x="488293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rot="8100000">
              <a:off x="353928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8"/>
          <p:cNvGrpSpPr/>
          <p:nvPr/>
        </p:nvGrpSpPr>
        <p:grpSpPr>
          <a:xfrm>
            <a:off x="3599918" y="2334075"/>
            <a:ext cx="1944166" cy="1559600"/>
            <a:chOff x="3599918" y="2334075"/>
            <a:chExt cx="1944166" cy="1559600"/>
          </a:xfrm>
        </p:grpSpPr>
        <p:cxnSp>
          <p:nvCxnSpPr>
            <p:cNvPr id="764" name="Google Shape;764;p58"/>
            <p:cNvCxnSpPr/>
            <p:nvPr/>
          </p:nvCxnSpPr>
          <p:spPr>
            <a:xfrm>
              <a:off x="3904350" y="2339400"/>
              <a:ext cx="672000" cy="221100"/>
            </a:xfrm>
            <a:prstGeom prst="bentConnector3">
              <a:avLst>
                <a:gd name="adj1" fmla="val -792"/>
              </a:avLst>
            </a:prstGeom>
            <a:noFill/>
            <a:ln w="9525" cap="flat" cmpd="sng">
              <a:solidFill>
                <a:schemeClr val="accent1"/>
              </a:solidFill>
              <a:prstDash val="solid"/>
              <a:round/>
              <a:headEnd type="none" w="med" len="med"/>
              <a:tailEnd type="none" w="med" len="med"/>
            </a:ln>
          </p:spPr>
        </p:cxnSp>
        <p:cxnSp>
          <p:nvCxnSpPr>
            <p:cNvPr id="765" name="Google Shape;765;p58"/>
            <p:cNvCxnSpPr/>
            <p:nvPr/>
          </p:nvCxnSpPr>
          <p:spPr>
            <a:xfrm flipH="1">
              <a:off x="4576400" y="2334075"/>
              <a:ext cx="684600" cy="226500"/>
            </a:xfrm>
            <a:prstGeom prst="bentConnector3">
              <a:avLst>
                <a:gd name="adj1" fmla="val 0"/>
              </a:avLst>
            </a:prstGeom>
            <a:noFill/>
            <a:ln w="9525" cap="flat" cmpd="sng">
              <a:solidFill>
                <a:schemeClr val="accent1"/>
              </a:solidFill>
              <a:prstDash val="solid"/>
              <a:round/>
              <a:headEnd type="none" w="med" len="med"/>
              <a:tailEnd type="none" w="med" len="med"/>
            </a:ln>
          </p:spPr>
        </p:cxnSp>
        <p:cxnSp>
          <p:nvCxnSpPr>
            <p:cNvPr id="766" name="Google Shape;766;p58"/>
            <p:cNvCxnSpPr/>
            <p:nvPr/>
          </p:nvCxnSpPr>
          <p:spPr>
            <a:xfrm rot="10800000" flipH="1">
              <a:off x="3899025" y="3670175"/>
              <a:ext cx="677400" cy="223500"/>
            </a:xfrm>
            <a:prstGeom prst="bentConnector3">
              <a:avLst>
                <a:gd name="adj1" fmla="val 786"/>
              </a:avLst>
            </a:prstGeom>
            <a:noFill/>
            <a:ln w="9525" cap="flat" cmpd="sng">
              <a:solidFill>
                <a:schemeClr val="accent1"/>
              </a:solidFill>
              <a:prstDash val="solid"/>
              <a:round/>
              <a:headEnd type="none" w="med" len="med"/>
              <a:tailEnd type="none" w="med" len="med"/>
            </a:ln>
          </p:spPr>
        </p:cxnSp>
        <p:cxnSp>
          <p:nvCxnSpPr>
            <p:cNvPr id="767" name="Google Shape;767;p58"/>
            <p:cNvCxnSpPr/>
            <p:nvPr/>
          </p:nvCxnSpPr>
          <p:spPr>
            <a:xfrm rot="10800000">
              <a:off x="4576400" y="3670175"/>
              <a:ext cx="684600" cy="223500"/>
            </a:xfrm>
            <a:prstGeom prst="bentConnector3">
              <a:avLst>
                <a:gd name="adj1" fmla="val 778"/>
              </a:avLst>
            </a:prstGeom>
            <a:noFill/>
            <a:ln w="9525" cap="flat" cmpd="sng">
              <a:solidFill>
                <a:schemeClr val="accent1"/>
              </a:solidFill>
              <a:prstDash val="solid"/>
              <a:round/>
              <a:headEnd type="none" w="med" len="med"/>
              <a:tailEnd type="none" w="med" len="med"/>
            </a:ln>
          </p:spPr>
        </p:cxnSp>
        <p:cxnSp>
          <p:nvCxnSpPr>
            <p:cNvPr id="768" name="Google Shape;768;p58"/>
            <p:cNvCxnSpPr/>
            <p:nvPr/>
          </p:nvCxnSpPr>
          <p:spPr>
            <a:xfrm>
              <a:off x="3599918" y="3081825"/>
              <a:ext cx="966000" cy="930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769" name="Google Shape;769;p58"/>
            <p:cNvCxnSpPr/>
            <p:nvPr/>
          </p:nvCxnSpPr>
          <p:spPr>
            <a:xfrm flipH="1">
              <a:off x="4566684" y="3081825"/>
              <a:ext cx="977400" cy="93000"/>
            </a:xfrm>
            <a:prstGeom prst="bentConnector3">
              <a:avLst>
                <a:gd name="adj1" fmla="val 50000"/>
              </a:avLst>
            </a:prstGeom>
            <a:noFill/>
            <a:ln w="9525" cap="flat" cmpd="sng">
              <a:solidFill>
                <a:schemeClr val="accent1"/>
              </a:solidFill>
              <a:prstDash val="solid"/>
              <a:round/>
              <a:headEnd type="none" w="med" len="med"/>
              <a:tailEnd type="none" w="med" len="med"/>
            </a:ln>
          </p:spPr>
        </p:cxnSp>
      </p:grpSp>
      <p:sp>
        <p:nvSpPr>
          <p:cNvPr id="770" name="Google Shape;770;p58"/>
          <p:cNvSpPr txBox="1"/>
          <p:nvPr/>
        </p:nvSpPr>
        <p:spPr>
          <a:xfrm>
            <a:off x="1464725" y="1831315"/>
            <a:ext cx="1918500"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ANN can handle more than one task at a time</a:t>
            </a:r>
            <a:endParaRPr dirty="0">
              <a:solidFill>
                <a:schemeClr val="dk1"/>
              </a:solidFill>
              <a:latin typeface="Darker Grotesque"/>
              <a:ea typeface="Darker Grotesque"/>
              <a:cs typeface="Darker Grotesque"/>
              <a:sym typeface="Darker Grotesque"/>
            </a:endParaRPr>
          </a:p>
        </p:txBody>
      </p:sp>
      <p:sp>
        <p:nvSpPr>
          <p:cNvPr id="773" name="Google Shape;773;p58"/>
          <p:cNvSpPr txBox="1"/>
          <p:nvPr/>
        </p:nvSpPr>
        <p:spPr>
          <a:xfrm>
            <a:off x="5776800" y="1831325"/>
            <a:ext cx="1918500"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Loss one neuron influences whole process in network</a:t>
            </a:r>
            <a:endParaRPr dirty="0">
              <a:solidFill>
                <a:schemeClr val="dk1"/>
              </a:solidFill>
              <a:latin typeface="Darker Grotesque"/>
              <a:ea typeface="Darker Grotesque"/>
              <a:cs typeface="Darker Grotesque"/>
              <a:sym typeface="Darker Grotesque"/>
            </a:endParaRPr>
          </a:p>
        </p:txBody>
      </p:sp>
      <p:sp>
        <p:nvSpPr>
          <p:cNvPr id="774" name="Google Shape;774;p58"/>
          <p:cNvSpPr txBox="1"/>
          <p:nvPr/>
        </p:nvSpPr>
        <p:spPr>
          <a:xfrm>
            <a:off x="5776796" y="4149338"/>
            <a:ext cx="2736584"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42424"/>
                </a:solidFill>
                <a:latin typeface="Darker Grotesque"/>
                <a:ea typeface="Darker Grotesque"/>
                <a:cs typeface="Darker Grotesque"/>
                <a:sym typeface="Darker Grotesque"/>
              </a:rPr>
              <a:t>We are able to train ANN’s that these networks learn from past events and make decisions.</a:t>
            </a:r>
            <a:endParaRPr dirty="0">
              <a:solidFill>
                <a:schemeClr val="dk1"/>
              </a:solidFill>
              <a:latin typeface="Darker Grotesque"/>
              <a:ea typeface="Darker Grotesque"/>
              <a:cs typeface="Darker Grotesque"/>
              <a:sym typeface="Darker Grotesque"/>
            </a:endParaRPr>
          </a:p>
        </p:txBody>
      </p:sp>
      <p:sp>
        <p:nvSpPr>
          <p:cNvPr id="775" name="Google Shape;775;p58"/>
          <p:cNvSpPr txBox="1"/>
          <p:nvPr/>
        </p:nvSpPr>
        <p:spPr>
          <a:xfrm>
            <a:off x="1213945" y="4062625"/>
            <a:ext cx="2169280"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Darker Grotesque"/>
                <a:ea typeface="Darker Grotesque"/>
                <a:cs typeface="Darker Grotesque"/>
                <a:sym typeface="Darker Grotesque"/>
              </a:rPr>
              <a:t>In absence of input data pair NN still generates the result</a:t>
            </a:r>
          </a:p>
        </p:txBody>
      </p:sp>
      <p:sp>
        <p:nvSpPr>
          <p:cNvPr id="776" name="Google Shape;776;p58"/>
          <p:cNvSpPr/>
          <p:nvPr/>
        </p:nvSpPr>
        <p:spPr>
          <a:xfrm>
            <a:off x="3929813" y="2473953"/>
            <a:ext cx="1282491" cy="1282515"/>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8"/>
          <p:cNvGrpSpPr/>
          <p:nvPr/>
        </p:nvGrpSpPr>
        <p:grpSpPr>
          <a:xfrm>
            <a:off x="5776795" y="2969181"/>
            <a:ext cx="319692" cy="319665"/>
            <a:chOff x="-5276050" y="2037975"/>
            <a:chExt cx="292250" cy="292225"/>
          </a:xfrm>
        </p:grpSpPr>
        <p:sp>
          <p:nvSpPr>
            <p:cNvPr id="778" name="Google Shape;778;p58"/>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8"/>
          <p:cNvGrpSpPr/>
          <p:nvPr/>
        </p:nvGrpSpPr>
        <p:grpSpPr>
          <a:xfrm>
            <a:off x="2969109" y="1689293"/>
            <a:ext cx="3194232" cy="2851758"/>
            <a:chOff x="2969109" y="1551828"/>
            <a:chExt cx="3194232" cy="2851758"/>
          </a:xfrm>
        </p:grpSpPr>
        <p:grpSp>
          <p:nvGrpSpPr>
            <p:cNvPr id="782" name="Google Shape;782;p58"/>
            <p:cNvGrpSpPr/>
            <p:nvPr/>
          </p:nvGrpSpPr>
          <p:grpSpPr>
            <a:xfrm>
              <a:off x="3649474" y="1551828"/>
              <a:ext cx="2513868" cy="2851758"/>
              <a:chOff x="3462688" y="1418586"/>
              <a:chExt cx="2996267" cy="3398997"/>
            </a:xfrm>
          </p:grpSpPr>
          <p:sp>
            <p:nvSpPr>
              <p:cNvPr id="783" name="Google Shape;783;p58"/>
              <p:cNvSpPr/>
              <p:nvPr/>
            </p:nvSpPr>
            <p:spPr>
              <a:xfrm>
                <a:off x="505703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346268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a:off x="5831234" y="2732977"/>
                <a:ext cx="627722" cy="651623"/>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8"/>
              <p:cNvSpPr/>
              <p:nvPr/>
            </p:nvSpPr>
            <p:spPr>
              <a:xfrm>
                <a:off x="505703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346268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58"/>
            <p:cNvSpPr/>
            <p:nvPr/>
          </p:nvSpPr>
          <p:spPr>
            <a:xfrm>
              <a:off x="2969109" y="2666328"/>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58"/>
          <p:cNvGrpSpPr/>
          <p:nvPr/>
        </p:nvGrpSpPr>
        <p:grpSpPr>
          <a:xfrm>
            <a:off x="3766624" y="1781148"/>
            <a:ext cx="286046" cy="338202"/>
            <a:chOff x="4018155" y="2199864"/>
            <a:chExt cx="286018" cy="338168"/>
          </a:xfrm>
        </p:grpSpPr>
        <p:sp>
          <p:nvSpPr>
            <p:cNvPr id="790" name="Google Shape;790;p58"/>
            <p:cNvSpPr/>
            <p:nvPr/>
          </p:nvSpPr>
          <p:spPr>
            <a:xfrm>
              <a:off x="4018155" y="2199864"/>
              <a:ext cx="286018" cy="338168"/>
            </a:xfrm>
            <a:custGeom>
              <a:avLst/>
              <a:gdLst/>
              <a:ahLst/>
              <a:cxnLst/>
              <a:rect l="l" t="t" r="r" b="b"/>
              <a:pathLst>
                <a:path w="10607" h="12541" extrusionOk="0">
                  <a:moveTo>
                    <a:pt x="7873" y="4070"/>
                  </a:moveTo>
                  <a:lnTo>
                    <a:pt x="7873" y="8486"/>
                  </a:lnTo>
                  <a:lnTo>
                    <a:pt x="2734" y="8486"/>
                  </a:lnTo>
                  <a:lnTo>
                    <a:pt x="2734" y="4070"/>
                  </a:lnTo>
                  <a:close/>
                  <a:moveTo>
                    <a:pt x="4935" y="755"/>
                  </a:moveTo>
                  <a:lnTo>
                    <a:pt x="4935" y="3332"/>
                  </a:lnTo>
                  <a:lnTo>
                    <a:pt x="1995" y="3332"/>
                  </a:lnTo>
                  <a:lnTo>
                    <a:pt x="1995" y="9209"/>
                  </a:lnTo>
                  <a:lnTo>
                    <a:pt x="4935" y="9209"/>
                  </a:lnTo>
                  <a:lnTo>
                    <a:pt x="4935" y="11801"/>
                  </a:lnTo>
                  <a:cubicBezTo>
                    <a:pt x="2592" y="11613"/>
                    <a:pt x="738" y="9633"/>
                    <a:pt x="738" y="7244"/>
                  </a:cubicBezTo>
                  <a:lnTo>
                    <a:pt x="738" y="5295"/>
                  </a:lnTo>
                  <a:cubicBezTo>
                    <a:pt x="738" y="2907"/>
                    <a:pt x="2592" y="943"/>
                    <a:pt x="4935" y="755"/>
                  </a:cubicBezTo>
                  <a:close/>
                  <a:moveTo>
                    <a:pt x="5672" y="755"/>
                  </a:moveTo>
                  <a:cubicBezTo>
                    <a:pt x="8015" y="943"/>
                    <a:pt x="9869" y="2907"/>
                    <a:pt x="9869" y="5295"/>
                  </a:cubicBezTo>
                  <a:lnTo>
                    <a:pt x="9869" y="7244"/>
                  </a:lnTo>
                  <a:cubicBezTo>
                    <a:pt x="9869" y="9633"/>
                    <a:pt x="8015" y="11613"/>
                    <a:pt x="5672" y="11801"/>
                  </a:cubicBezTo>
                  <a:lnTo>
                    <a:pt x="5672" y="9209"/>
                  </a:lnTo>
                  <a:lnTo>
                    <a:pt x="8612" y="9209"/>
                  </a:lnTo>
                  <a:lnTo>
                    <a:pt x="8612" y="3332"/>
                  </a:lnTo>
                  <a:lnTo>
                    <a:pt x="5672" y="3332"/>
                  </a:lnTo>
                  <a:lnTo>
                    <a:pt x="5672" y="755"/>
                  </a:lnTo>
                  <a:close/>
                  <a:moveTo>
                    <a:pt x="5295" y="0"/>
                  </a:moveTo>
                  <a:cubicBezTo>
                    <a:pt x="3881" y="0"/>
                    <a:pt x="2561" y="550"/>
                    <a:pt x="1555" y="1555"/>
                  </a:cubicBezTo>
                  <a:cubicBezTo>
                    <a:pt x="550" y="2561"/>
                    <a:pt x="0" y="3881"/>
                    <a:pt x="0" y="5295"/>
                  </a:cubicBezTo>
                  <a:lnTo>
                    <a:pt x="0" y="7244"/>
                  </a:lnTo>
                  <a:cubicBezTo>
                    <a:pt x="0" y="8658"/>
                    <a:pt x="550" y="9995"/>
                    <a:pt x="1555" y="11000"/>
                  </a:cubicBezTo>
                  <a:cubicBezTo>
                    <a:pt x="2561" y="11990"/>
                    <a:pt x="3881" y="12540"/>
                    <a:pt x="5295" y="12540"/>
                  </a:cubicBezTo>
                  <a:cubicBezTo>
                    <a:pt x="6710" y="12540"/>
                    <a:pt x="8046" y="11990"/>
                    <a:pt x="9052" y="11000"/>
                  </a:cubicBezTo>
                  <a:cubicBezTo>
                    <a:pt x="10057" y="9995"/>
                    <a:pt x="10607" y="8658"/>
                    <a:pt x="10607" y="7244"/>
                  </a:cubicBezTo>
                  <a:lnTo>
                    <a:pt x="10607" y="5295"/>
                  </a:lnTo>
                  <a:cubicBezTo>
                    <a:pt x="10607" y="3881"/>
                    <a:pt x="10057" y="2561"/>
                    <a:pt x="9052" y="1555"/>
                  </a:cubicBezTo>
                  <a:cubicBezTo>
                    <a:pt x="8046" y="550"/>
                    <a:pt x="6710" y="0"/>
                    <a:pt x="5295"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4111781" y="2329518"/>
              <a:ext cx="59350" cy="79250"/>
            </a:xfrm>
            <a:custGeom>
              <a:avLst/>
              <a:gdLst/>
              <a:ahLst/>
              <a:cxnLst/>
              <a:rect l="l" t="t" r="r" b="b"/>
              <a:pathLst>
                <a:path w="2201" h="2939" extrusionOk="0">
                  <a:moveTo>
                    <a:pt x="1463" y="739"/>
                  </a:moveTo>
                  <a:lnTo>
                    <a:pt x="1463" y="1462"/>
                  </a:lnTo>
                  <a:lnTo>
                    <a:pt x="723" y="1462"/>
                  </a:lnTo>
                  <a:lnTo>
                    <a:pt x="723" y="739"/>
                  </a:lnTo>
                  <a:close/>
                  <a:moveTo>
                    <a:pt x="0" y="1"/>
                  </a:moveTo>
                  <a:lnTo>
                    <a:pt x="0" y="2939"/>
                  </a:lnTo>
                  <a:lnTo>
                    <a:pt x="723" y="2939"/>
                  </a:lnTo>
                  <a:lnTo>
                    <a:pt x="723" y="2201"/>
                  </a:lnTo>
                  <a:lnTo>
                    <a:pt x="1463" y="2201"/>
                  </a:lnTo>
                  <a:lnTo>
                    <a:pt x="1463" y="2939"/>
                  </a:lnTo>
                  <a:lnTo>
                    <a:pt x="2200" y="2939"/>
                  </a:lnTo>
                  <a:lnTo>
                    <a:pt x="22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p:nvPr/>
          </p:nvSpPr>
          <p:spPr>
            <a:xfrm>
              <a:off x="4191035" y="2329518"/>
              <a:ext cx="19523" cy="79250"/>
            </a:xfrm>
            <a:custGeom>
              <a:avLst/>
              <a:gdLst/>
              <a:ahLst/>
              <a:cxnLst/>
              <a:rect l="l" t="t" r="r" b="b"/>
              <a:pathLst>
                <a:path w="724" h="2939" extrusionOk="0">
                  <a:moveTo>
                    <a:pt x="1" y="1"/>
                  </a:moveTo>
                  <a:lnTo>
                    <a:pt x="1" y="2939"/>
                  </a:lnTo>
                  <a:lnTo>
                    <a:pt x="724" y="2939"/>
                  </a:lnTo>
                  <a:lnTo>
                    <a:pt x="72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8"/>
          <p:cNvGrpSpPr/>
          <p:nvPr/>
        </p:nvGrpSpPr>
        <p:grpSpPr>
          <a:xfrm>
            <a:off x="3749849" y="4150989"/>
            <a:ext cx="319675" cy="281979"/>
            <a:chOff x="1533193" y="2812617"/>
            <a:chExt cx="409787" cy="361466"/>
          </a:xfrm>
        </p:grpSpPr>
        <p:sp>
          <p:nvSpPr>
            <p:cNvPr id="794" name="Google Shape;794;p58"/>
            <p:cNvSpPr/>
            <p:nvPr/>
          </p:nvSpPr>
          <p:spPr>
            <a:xfrm>
              <a:off x="1533193" y="2812617"/>
              <a:ext cx="409787" cy="361466"/>
            </a:xfrm>
            <a:custGeom>
              <a:avLst/>
              <a:gdLst/>
              <a:ahLst/>
              <a:cxnLst/>
              <a:rect l="l" t="t" r="r" b="b"/>
              <a:pathLst>
                <a:path w="15197" h="13405" extrusionOk="0">
                  <a:moveTo>
                    <a:pt x="14301" y="880"/>
                  </a:moveTo>
                  <a:lnTo>
                    <a:pt x="14301" y="8958"/>
                  </a:lnTo>
                  <a:lnTo>
                    <a:pt x="896" y="8958"/>
                  </a:lnTo>
                  <a:lnTo>
                    <a:pt x="896" y="880"/>
                  </a:lnTo>
                  <a:close/>
                  <a:moveTo>
                    <a:pt x="14301" y="9838"/>
                  </a:moveTo>
                  <a:lnTo>
                    <a:pt x="14301" y="10733"/>
                  </a:lnTo>
                  <a:lnTo>
                    <a:pt x="896" y="10733"/>
                  </a:lnTo>
                  <a:lnTo>
                    <a:pt x="896" y="9838"/>
                  </a:lnTo>
                  <a:close/>
                  <a:moveTo>
                    <a:pt x="8487" y="11629"/>
                  </a:moveTo>
                  <a:lnTo>
                    <a:pt x="8487" y="12509"/>
                  </a:lnTo>
                  <a:lnTo>
                    <a:pt x="6710" y="12509"/>
                  </a:lnTo>
                  <a:lnTo>
                    <a:pt x="6710" y="11629"/>
                  </a:lnTo>
                  <a:close/>
                  <a:moveTo>
                    <a:pt x="1" y="0"/>
                  </a:moveTo>
                  <a:lnTo>
                    <a:pt x="1" y="11629"/>
                  </a:lnTo>
                  <a:lnTo>
                    <a:pt x="5815" y="11629"/>
                  </a:lnTo>
                  <a:lnTo>
                    <a:pt x="5815" y="12509"/>
                  </a:lnTo>
                  <a:lnTo>
                    <a:pt x="1776" y="12509"/>
                  </a:lnTo>
                  <a:lnTo>
                    <a:pt x="1776" y="13404"/>
                  </a:lnTo>
                  <a:lnTo>
                    <a:pt x="13405" y="13404"/>
                  </a:lnTo>
                  <a:lnTo>
                    <a:pt x="13405" y="12509"/>
                  </a:lnTo>
                  <a:lnTo>
                    <a:pt x="9382" y="12509"/>
                  </a:lnTo>
                  <a:lnTo>
                    <a:pt x="9382" y="11629"/>
                  </a:lnTo>
                  <a:lnTo>
                    <a:pt x="15196" y="11629"/>
                  </a:lnTo>
                  <a:lnTo>
                    <a:pt x="151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1677273" y="2860482"/>
              <a:ext cx="121639" cy="169529"/>
            </a:xfrm>
            <a:custGeom>
              <a:avLst/>
              <a:gdLst/>
              <a:ahLst/>
              <a:cxnLst/>
              <a:rect l="l" t="t" r="r" b="b"/>
              <a:pathLst>
                <a:path w="4511" h="6287" extrusionOk="0">
                  <a:moveTo>
                    <a:pt x="2247" y="897"/>
                  </a:moveTo>
                  <a:cubicBezTo>
                    <a:pt x="2750" y="897"/>
                    <a:pt x="3144" y="1289"/>
                    <a:pt x="3144" y="1777"/>
                  </a:cubicBezTo>
                  <a:cubicBezTo>
                    <a:pt x="3144" y="2263"/>
                    <a:pt x="2750" y="2672"/>
                    <a:pt x="2247" y="2672"/>
                  </a:cubicBezTo>
                  <a:cubicBezTo>
                    <a:pt x="1761" y="2672"/>
                    <a:pt x="1367" y="2263"/>
                    <a:pt x="1367" y="1777"/>
                  </a:cubicBezTo>
                  <a:cubicBezTo>
                    <a:pt x="1367" y="1289"/>
                    <a:pt x="1761" y="897"/>
                    <a:pt x="2247" y="897"/>
                  </a:cubicBezTo>
                  <a:close/>
                  <a:moveTo>
                    <a:pt x="2247" y="3552"/>
                  </a:moveTo>
                  <a:cubicBezTo>
                    <a:pt x="3002" y="3552"/>
                    <a:pt x="3615" y="4166"/>
                    <a:pt x="3615" y="4920"/>
                  </a:cubicBezTo>
                  <a:lnTo>
                    <a:pt x="3615" y="5391"/>
                  </a:lnTo>
                  <a:lnTo>
                    <a:pt x="881" y="5391"/>
                  </a:lnTo>
                  <a:lnTo>
                    <a:pt x="881" y="4920"/>
                  </a:lnTo>
                  <a:cubicBezTo>
                    <a:pt x="881" y="4166"/>
                    <a:pt x="1493" y="3552"/>
                    <a:pt x="2247" y="3552"/>
                  </a:cubicBezTo>
                  <a:close/>
                  <a:moveTo>
                    <a:pt x="2247" y="1"/>
                  </a:moveTo>
                  <a:cubicBezTo>
                    <a:pt x="1273" y="1"/>
                    <a:pt x="472" y="803"/>
                    <a:pt x="472" y="1777"/>
                  </a:cubicBezTo>
                  <a:cubicBezTo>
                    <a:pt x="472" y="2280"/>
                    <a:pt x="676" y="2720"/>
                    <a:pt x="1007" y="3049"/>
                  </a:cubicBezTo>
                  <a:cubicBezTo>
                    <a:pt x="393" y="3458"/>
                    <a:pt x="1" y="4149"/>
                    <a:pt x="1" y="4920"/>
                  </a:cubicBezTo>
                  <a:lnTo>
                    <a:pt x="1" y="6286"/>
                  </a:lnTo>
                  <a:lnTo>
                    <a:pt x="4510" y="6286"/>
                  </a:lnTo>
                  <a:lnTo>
                    <a:pt x="4510" y="4920"/>
                  </a:lnTo>
                  <a:cubicBezTo>
                    <a:pt x="4510" y="4149"/>
                    <a:pt x="4102" y="3458"/>
                    <a:pt x="3505" y="3049"/>
                  </a:cubicBezTo>
                  <a:cubicBezTo>
                    <a:pt x="3835" y="2720"/>
                    <a:pt x="4039" y="2280"/>
                    <a:pt x="4039" y="1777"/>
                  </a:cubicBezTo>
                  <a:cubicBezTo>
                    <a:pt x="4039" y="803"/>
                    <a:pt x="3238" y="1"/>
                    <a:pt x="2247"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1581085" y="3005857"/>
              <a:ext cx="24188" cy="24161"/>
            </a:xfrm>
            <a:custGeom>
              <a:avLst/>
              <a:gdLst/>
              <a:ahLst/>
              <a:cxnLst/>
              <a:rect l="l" t="t" r="r" b="b"/>
              <a:pathLst>
                <a:path w="897" h="896" extrusionOk="0">
                  <a:moveTo>
                    <a:pt x="0" y="0"/>
                  </a:moveTo>
                  <a:lnTo>
                    <a:pt x="0" y="895"/>
                  </a:lnTo>
                  <a:lnTo>
                    <a:pt x="896" y="895"/>
                  </a:lnTo>
                  <a:lnTo>
                    <a:pt x="8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1629381" y="3005857"/>
              <a:ext cx="23756" cy="24161"/>
            </a:xfrm>
            <a:custGeom>
              <a:avLst/>
              <a:gdLst/>
              <a:ahLst/>
              <a:cxnLst/>
              <a:rect l="l" t="t" r="r" b="b"/>
              <a:pathLst>
                <a:path w="881" h="896" extrusionOk="0">
                  <a:moveTo>
                    <a:pt x="0" y="0"/>
                  </a:moveTo>
                  <a:lnTo>
                    <a:pt x="0" y="895"/>
                  </a:lnTo>
                  <a:lnTo>
                    <a:pt x="880" y="895"/>
                  </a:lnTo>
                  <a:lnTo>
                    <a:pt x="88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1581085" y="2957938"/>
              <a:ext cx="24188" cy="24215"/>
            </a:xfrm>
            <a:custGeom>
              <a:avLst/>
              <a:gdLst/>
              <a:ahLst/>
              <a:cxnLst/>
              <a:rect l="l" t="t" r="r" b="b"/>
              <a:pathLst>
                <a:path w="897" h="898" extrusionOk="0">
                  <a:moveTo>
                    <a:pt x="0" y="1"/>
                  </a:moveTo>
                  <a:lnTo>
                    <a:pt x="0" y="897"/>
                  </a:lnTo>
                  <a:lnTo>
                    <a:pt x="896" y="897"/>
                  </a:lnTo>
                  <a:lnTo>
                    <a:pt x="89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1629381" y="2957938"/>
              <a:ext cx="23756" cy="24215"/>
            </a:xfrm>
            <a:custGeom>
              <a:avLst/>
              <a:gdLst/>
              <a:ahLst/>
              <a:cxnLst/>
              <a:rect l="l" t="t" r="r" b="b"/>
              <a:pathLst>
                <a:path w="881" h="898" extrusionOk="0">
                  <a:moveTo>
                    <a:pt x="0" y="1"/>
                  </a:moveTo>
                  <a:lnTo>
                    <a:pt x="0" y="897"/>
                  </a:lnTo>
                  <a:lnTo>
                    <a:pt x="880" y="897"/>
                  </a:lnTo>
                  <a:lnTo>
                    <a:pt x="88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1581085" y="2910073"/>
              <a:ext cx="24188" cy="24161"/>
            </a:xfrm>
            <a:custGeom>
              <a:avLst/>
              <a:gdLst/>
              <a:ahLst/>
              <a:cxnLst/>
              <a:rect l="l" t="t" r="r" b="b"/>
              <a:pathLst>
                <a:path w="897" h="896" extrusionOk="0">
                  <a:moveTo>
                    <a:pt x="0" y="1"/>
                  </a:moveTo>
                  <a:lnTo>
                    <a:pt x="0" y="896"/>
                  </a:lnTo>
                  <a:lnTo>
                    <a:pt x="896" y="896"/>
                  </a:lnTo>
                  <a:lnTo>
                    <a:pt x="89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p:nvPr/>
          </p:nvSpPr>
          <p:spPr>
            <a:xfrm>
              <a:off x="1629381" y="2910073"/>
              <a:ext cx="23756" cy="24161"/>
            </a:xfrm>
            <a:custGeom>
              <a:avLst/>
              <a:gdLst/>
              <a:ahLst/>
              <a:cxnLst/>
              <a:rect l="l" t="t" r="r" b="b"/>
              <a:pathLst>
                <a:path w="881" h="896" extrusionOk="0">
                  <a:moveTo>
                    <a:pt x="0" y="1"/>
                  </a:moveTo>
                  <a:lnTo>
                    <a:pt x="0" y="896"/>
                  </a:lnTo>
                  <a:lnTo>
                    <a:pt x="880" y="896"/>
                  </a:lnTo>
                  <a:lnTo>
                    <a:pt x="88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8"/>
            <p:cNvSpPr/>
            <p:nvPr/>
          </p:nvSpPr>
          <p:spPr>
            <a:xfrm>
              <a:off x="1581085" y="2862181"/>
              <a:ext cx="24188" cy="23756"/>
            </a:xfrm>
            <a:custGeom>
              <a:avLst/>
              <a:gdLst/>
              <a:ahLst/>
              <a:cxnLst/>
              <a:rect l="l" t="t" r="r" b="b"/>
              <a:pathLst>
                <a:path w="897" h="881" extrusionOk="0">
                  <a:moveTo>
                    <a:pt x="0" y="0"/>
                  </a:moveTo>
                  <a:lnTo>
                    <a:pt x="0" y="880"/>
                  </a:lnTo>
                  <a:lnTo>
                    <a:pt x="896" y="880"/>
                  </a:lnTo>
                  <a:lnTo>
                    <a:pt x="8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p:nvPr/>
          </p:nvSpPr>
          <p:spPr>
            <a:xfrm>
              <a:off x="1629381" y="2862181"/>
              <a:ext cx="23756" cy="23756"/>
            </a:xfrm>
            <a:custGeom>
              <a:avLst/>
              <a:gdLst/>
              <a:ahLst/>
              <a:cxnLst/>
              <a:rect l="l" t="t" r="r" b="b"/>
              <a:pathLst>
                <a:path w="881" h="881" extrusionOk="0">
                  <a:moveTo>
                    <a:pt x="0" y="0"/>
                  </a:moveTo>
                  <a:lnTo>
                    <a:pt x="0" y="880"/>
                  </a:lnTo>
                  <a:lnTo>
                    <a:pt x="880" y="880"/>
                  </a:lnTo>
                  <a:lnTo>
                    <a:pt x="88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8"/>
            <p:cNvSpPr/>
            <p:nvPr/>
          </p:nvSpPr>
          <p:spPr>
            <a:xfrm>
              <a:off x="1822621" y="3005857"/>
              <a:ext cx="24188" cy="24161"/>
            </a:xfrm>
            <a:custGeom>
              <a:avLst/>
              <a:gdLst/>
              <a:ahLst/>
              <a:cxnLst/>
              <a:rect l="l" t="t" r="r" b="b"/>
              <a:pathLst>
                <a:path w="897" h="896" extrusionOk="0">
                  <a:moveTo>
                    <a:pt x="0" y="0"/>
                  </a:moveTo>
                  <a:lnTo>
                    <a:pt x="0" y="895"/>
                  </a:lnTo>
                  <a:lnTo>
                    <a:pt x="897" y="895"/>
                  </a:lnTo>
                  <a:lnTo>
                    <a:pt x="8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8"/>
            <p:cNvSpPr/>
            <p:nvPr/>
          </p:nvSpPr>
          <p:spPr>
            <a:xfrm>
              <a:off x="1870917" y="3005857"/>
              <a:ext cx="23756" cy="24161"/>
            </a:xfrm>
            <a:custGeom>
              <a:avLst/>
              <a:gdLst/>
              <a:ahLst/>
              <a:cxnLst/>
              <a:rect l="l" t="t" r="r" b="b"/>
              <a:pathLst>
                <a:path w="881" h="896" extrusionOk="0">
                  <a:moveTo>
                    <a:pt x="1" y="0"/>
                  </a:moveTo>
                  <a:lnTo>
                    <a:pt x="1" y="895"/>
                  </a:lnTo>
                  <a:lnTo>
                    <a:pt x="881" y="895"/>
                  </a:lnTo>
                  <a:lnTo>
                    <a:pt x="88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8"/>
            <p:cNvSpPr/>
            <p:nvPr/>
          </p:nvSpPr>
          <p:spPr>
            <a:xfrm>
              <a:off x="1822621" y="2957938"/>
              <a:ext cx="24188" cy="24215"/>
            </a:xfrm>
            <a:custGeom>
              <a:avLst/>
              <a:gdLst/>
              <a:ahLst/>
              <a:cxnLst/>
              <a:rect l="l" t="t" r="r" b="b"/>
              <a:pathLst>
                <a:path w="897" h="898" extrusionOk="0">
                  <a:moveTo>
                    <a:pt x="0" y="1"/>
                  </a:moveTo>
                  <a:lnTo>
                    <a:pt x="0" y="897"/>
                  </a:lnTo>
                  <a:lnTo>
                    <a:pt x="897" y="897"/>
                  </a:lnTo>
                  <a:lnTo>
                    <a:pt x="897"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8"/>
            <p:cNvSpPr/>
            <p:nvPr/>
          </p:nvSpPr>
          <p:spPr>
            <a:xfrm>
              <a:off x="1870917" y="2957938"/>
              <a:ext cx="23756" cy="24215"/>
            </a:xfrm>
            <a:custGeom>
              <a:avLst/>
              <a:gdLst/>
              <a:ahLst/>
              <a:cxnLst/>
              <a:rect l="l" t="t" r="r" b="b"/>
              <a:pathLst>
                <a:path w="881" h="898" extrusionOk="0">
                  <a:moveTo>
                    <a:pt x="1" y="1"/>
                  </a:moveTo>
                  <a:lnTo>
                    <a:pt x="1" y="897"/>
                  </a:lnTo>
                  <a:lnTo>
                    <a:pt x="881" y="897"/>
                  </a:lnTo>
                  <a:lnTo>
                    <a:pt x="88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8"/>
            <p:cNvSpPr/>
            <p:nvPr/>
          </p:nvSpPr>
          <p:spPr>
            <a:xfrm>
              <a:off x="1822621" y="2910073"/>
              <a:ext cx="24188" cy="24161"/>
            </a:xfrm>
            <a:custGeom>
              <a:avLst/>
              <a:gdLst/>
              <a:ahLst/>
              <a:cxnLst/>
              <a:rect l="l" t="t" r="r" b="b"/>
              <a:pathLst>
                <a:path w="897" h="896" extrusionOk="0">
                  <a:moveTo>
                    <a:pt x="0" y="1"/>
                  </a:moveTo>
                  <a:lnTo>
                    <a:pt x="0" y="896"/>
                  </a:lnTo>
                  <a:lnTo>
                    <a:pt x="897" y="896"/>
                  </a:lnTo>
                  <a:lnTo>
                    <a:pt x="897"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8"/>
            <p:cNvSpPr/>
            <p:nvPr/>
          </p:nvSpPr>
          <p:spPr>
            <a:xfrm>
              <a:off x="1870917" y="2910073"/>
              <a:ext cx="23756" cy="24161"/>
            </a:xfrm>
            <a:custGeom>
              <a:avLst/>
              <a:gdLst/>
              <a:ahLst/>
              <a:cxnLst/>
              <a:rect l="l" t="t" r="r" b="b"/>
              <a:pathLst>
                <a:path w="881" h="896" extrusionOk="0">
                  <a:moveTo>
                    <a:pt x="1" y="1"/>
                  </a:moveTo>
                  <a:lnTo>
                    <a:pt x="1" y="896"/>
                  </a:lnTo>
                  <a:lnTo>
                    <a:pt x="881" y="896"/>
                  </a:lnTo>
                  <a:lnTo>
                    <a:pt x="88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8"/>
            <p:cNvSpPr/>
            <p:nvPr/>
          </p:nvSpPr>
          <p:spPr>
            <a:xfrm>
              <a:off x="1822621" y="2862181"/>
              <a:ext cx="24188" cy="23756"/>
            </a:xfrm>
            <a:custGeom>
              <a:avLst/>
              <a:gdLst/>
              <a:ahLst/>
              <a:cxnLst/>
              <a:rect l="l" t="t" r="r" b="b"/>
              <a:pathLst>
                <a:path w="897" h="881" extrusionOk="0">
                  <a:moveTo>
                    <a:pt x="0" y="0"/>
                  </a:moveTo>
                  <a:lnTo>
                    <a:pt x="0" y="880"/>
                  </a:lnTo>
                  <a:lnTo>
                    <a:pt x="897" y="880"/>
                  </a:lnTo>
                  <a:lnTo>
                    <a:pt x="8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8"/>
            <p:cNvSpPr/>
            <p:nvPr/>
          </p:nvSpPr>
          <p:spPr>
            <a:xfrm>
              <a:off x="1870917" y="2862181"/>
              <a:ext cx="23756" cy="23756"/>
            </a:xfrm>
            <a:custGeom>
              <a:avLst/>
              <a:gdLst/>
              <a:ahLst/>
              <a:cxnLst/>
              <a:rect l="l" t="t" r="r" b="b"/>
              <a:pathLst>
                <a:path w="881" h="881" extrusionOk="0">
                  <a:moveTo>
                    <a:pt x="1" y="0"/>
                  </a:moveTo>
                  <a:lnTo>
                    <a:pt x="1" y="880"/>
                  </a:lnTo>
                  <a:lnTo>
                    <a:pt x="881" y="880"/>
                  </a:lnTo>
                  <a:lnTo>
                    <a:pt x="88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8"/>
          <p:cNvGrpSpPr/>
          <p:nvPr/>
        </p:nvGrpSpPr>
        <p:grpSpPr>
          <a:xfrm>
            <a:off x="5110333" y="4134856"/>
            <a:ext cx="286042" cy="278721"/>
            <a:chOff x="727200" y="2807089"/>
            <a:chExt cx="382256" cy="372521"/>
          </a:xfrm>
        </p:grpSpPr>
        <p:sp>
          <p:nvSpPr>
            <p:cNvPr id="813" name="Google Shape;813;p58"/>
            <p:cNvSpPr/>
            <p:nvPr/>
          </p:nvSpPr>
          <p:spPr>
            <a:xfrm>
              <a:off x="727200" y="2807089"/>
              <a:ext cx="382256" cy="372521"/>
            </a:xfrm>
            <a:custGeom>
              <a:avLst/>
              <a:gdLst/>
              <a:ahLst/>
              <a:cxnLst/>
              <a:rect l="l" t="t" r="r" b="b"/>
              <a:pathLst>
                <a:path w="14176" h="13815" extrusionOk="0">
                  <a:moveTo>
                    <a:pt x="5076" y="803"/>
                  </a:moveTo>
                  <a:cubicBezTo>
                    <a:pt x="5956" y="803"/>
                    <a:pt x="6664" y="1509"/>
                    <a:pt x="6695" y="2389"/>
                  </a:cubicBezTo>
                  <a:cubicBezTo>
                    <a:pt x="6138" y="2173"/>
                    <a:pt x="5555" y="2065"/>
                    <a:pt x="4966" y="2065"/>
                  </a:cubicBezTo>
                  <a:cubicBezTo>
                    <a:pt x="4657" y="2065"/>
                    <a:pt x="4347" y="2094"/>
                    <a:pt x="4039" y="2154"/>
                  </a:cubicBezTo>
                  <a:lnTo>
                    <a:pt x="4024" y="2154"/>
                  </a:lnTo>
                  <a:cubicBezTo>
                    <a:pt x="3835" y="1886"/>
                    <a:pt x="3725" y="1557"/>
                    <a:pt x="3725" y="1211"/>
                  </a:cubicBezTo>
                  <a:lnTo>
                    <a:pt x="3725" y="803"/>
                  </a:lnTo>
                  <a:close/>
                  <a:moveTo>
                    <a:pt x="10467" y="803"/>
                  </a:moveTo>
                  <a:lnTo>
                    <a:pt x="10467" y="1211"/>
                  </a:lnTo>
                  <a:cubicBezTo>
                    <a:pt x="10467" y="1557"/>
                    <a:pt x="10356" y="1886"/>
                    <a:pt x="10167" y="2154"/>
                  </a:cubicBezTo>
                  <a:lnTo>
                    <a:pt x="10152" y="2154"/>
                  </a:lnTo>
                  <a:cubicBezTo>
                    <a:pt x="9844" y="2094"/>
                    <a:pt x="9532" y="2065"/>
                    <a:pt x="9222" y="2065"/>
                  </a:cubicBezTo>
                  <a:cubicBezTo>
                    <a:pt x="8630" y="2065"/>
                    <a:pt x="8043" y="2173"/>
                    <a:pt x="7496" y="2389"/>
                  </a:cubicBezTo>
                  <a:cubicBezTo>
                    <a:pt x="7512" y="1509"/>
                    <a:pt x="8235" y="803"/>
                    <a:pt x="9115" y="803"/>
                  </a:cubicBezTo>
                  <a:close/>
                  <a:moveTo>
                    <a:pt x="9188" y="2874"/>
                  </a:moveTo>
                  <a:cubicBezTo>
                    <a:pt x="9455" y="2874"/>
                    <a:pt x="9724" y="2901"/>
                    <a:pt x="9995" y="2955"/>
                  </a:cubicBezTo>
                  <a:cubicBezTo>
                    <a:pt x="11158" y="3175"/>
                    <a:pt x="12148" y="3914"/>
                    <a:pt x="12713" y="4966"/>
                  </a:cubicBezTo>
                  <a:cubicBezTo>
                    <a:pt x="13279" y="6003"/>
                    <a:pt x="13342" y="7246"/>
                    <a:pt x="12887" y="8346"/>
                  </a:cubicBezTo>
                  <a:lnTo>
                    <a:pt x="11881" y="10844"/>
                  </a:lnTo>
                  <a:cubicBezTo>
                    <a:pt x="11347" y="12164"/>
                    <a:pt x="10058" y="12997"/>
                    <a:pt x="8675" y="12997"/>
                  </a:cubicBezTo>
                  <a:cubicBezTo>
                    <a:pt x="8455" y="12997"/>
                    <a:pt x="8235" y="12981"/>
                    <a:pt x="7999" y="12934"/>
                  </a:cubicBezTo>
                  <a:cubicBezTo>
                    <a:pt x="7747" y="12886"/>
                    <a:pt x="7496" y="12809"/>
                    <a:pt x="7261" y="12698"/>
                  </a:cubicBezTo>
                  <a:lnTo>
                    <a:pt x="7087" y="12620"/>
                  </a:lnTo>
                  <a:lnTo>
                    <a:pt x="6930" y="12698"/>
                  </a:lnTo>
                  <a:cubicBezTo>
                    <a:pt x="6695" y="12809"/>
                    <a:pt x="6444" y="12886"/>
                    <a:pt x="6176" y="12934"/>
                  </a:cubicBezTo>
                  <a:cubicBezTo>
                    <a:pt x="5954" y="12977"/>
                    <a:pt x="5732" y="12998"/>
                    <a:pt x="5512" y="12998"/>
                  </a:cubicBezTo>
                  <a:cubicBezTo>
                    <a:pt x="4132" y="12998"/>
                    <a:pt x="2852" y="12172"/>
                    <a:pt x="2310" y="10844"/>
                  </a:cubicBezTo>
                  <a:lnTo>
                    <a:pt x="1289" y="8346"/>
                  </a:lnTo>
                  <a:cubicBezTo>
                    <a:pt x="849" y="7246"/>
                    <a:pt x="912" y="6003"/>
                    <a:pt x="1478" y="4966"/>
                  </a:cubicBezTo>
                  <a:cubicBezTo>
                    <a:pt x="2044" y="3914"/>
                    <a:pt x="3033" y="3175"/>
                    <a:pt x="4196" y="2955"/>
                  </a:cubicBezTo>
                  <a:cubicBezTo>
                    <a:pt x="4464" y="2892"/>
                    <a:pt x="4730" y="2877"/>
                    <a:pt x="4982" y="2877"/>
                  </a:cubicBezTo>
                  <a:cubicBezTo>
                    <a:pt x="5658" y="2877"/>
                    <a:pt x="6302" y="3034"/>
                    <a:pt x="6899" y="3363"/>
                  </a:cubicBezTo>
                  <a:lnTo>
                    <a:pt x="7087" y="3474"/>
                  </a:lnTo>
                  <a:lnTo>
                    <a:pt x="7292" y="3363"/>
                  </a:lnTo>
                  <a:cubicBezTo>
                    <a:pt x="7885" y="3039"/>
                    <a:pt x="8527" y="2874"/>
                    <a:pt x="9188" y="2874"/>
                  </a:cubicBezTo>
                  <a:close/>
                  <a:moveTo>
                    <a:pt x="2907" y="1"/>
                  </a:moveTo>
                  <a:lnTo>
                    <a:pt x="2907" y="1211"/>
                  </a:lnTo>
                  <a:cubicBezTo>
                    <a:pt x="2907" y="1635"/>
                    <a:pt x="3018" y="2043"/>
                    <a:pt x="3222" y="2405"/>
                  </a:cubicBezTo>
                  <a:cubicBezTo>
                    <a:pt x="2169" y="2814"/>
                    <a:pt x="1304" y="3568"/>
                    <a:pt x="755" y="4574"/>
                  </a:cubicBezTo>
                  <a:cubicBezTo>
                    <a:pt x="79" y="5846"/>
                    <a:pt x="1" y="7324"/>
                    <a:pt x="550" y="8644"/>
                  </a:cubicBezTo>
                  <a:lnTo>
                    <a:pt x="1556" y="11158"/>
                  </a:lnTo>
                  <a:cubicBezTo>
                    <a:pt x="2216" y="12777"/>
                    <a:pt x="3804" y="13814"/>
                    <a:pt x="5516" y="13814"/>
                  </a:cubicBezTo>
                  <a:cubicBezTo>
                    <a:pt x="5784" y="13814"/>
                    <a:pt x="6067" y="13783"/>
                    <a:pt x="6333" y="13720"/>
                  </a:cubicBezTo>
                  <a:cubicBezTo>
                    <a:pt x="6601" y="13672"/>
                    <a:pt x="6852" y="13594"/>
                    <a:pt x="7087" y="13500"/>
                  </a:cubicBezTo>
                  <a:cubicBezTo>
                    <a:pt x="7339" y="13594"/>
                    <a:pt x="7590" y="13672"/>
                    <a:pt x="7842" y="13720"/>
                  </a:cubicBezTo>
                  <a:cubicBezTo>
                    <a:pt x="8126" y="13778"/>
                    <a:pt x="8410" y="13806"/>
                    <a:pt x="8691" y="13806"/>
                  </a:cubicBezTo>
                  <a:cubicBezTo>
                    <a:pt x="10393" y="13806"/>
                    <a:pt x="11958" y="12777"/>
                    <a:pt x="12619" y="11158"/>
                  </a:cubicBezTo>
                  <a:lnTo>
                    <a:pt x="13641" y="8644"/>
                  </a:lnTo>
                  <a:cubicBezTo>
                    <a:pt x="14175" y="7324"/>
                    <a:pt x="14096" y="5846"/>
                    <a:pt x="13421" y="4574"/>
                  </a:cubicBezTo>
                  <a:cubicBezTo>
                    <a:pt x="12887" y="3568"/>
                    <a:pt x="12007" y="2814"/>
                    <a:pt x="10970" y="2405"/>
                  </a:cubicBezTo>
                  <a:cubicBezTo>
                    <a:pt x="11173" y="2043"/>
                    <a:pt x="11267" y="1635"/>
                    <a:pt x="11267" y="1211"/>
                  </a:cubicBezTo>
                  <a:lnTo>
                    <a:pt x="11267" y="1"/>
                  </a:lnTo>
                  <a:lnTo>
                    <a:pt x="9115" y="1"/>
                  </a:lnTo>
                  <a:cubicBezTo>
                    <a:pt x="8267" y="1"/>
                    <a:pt x="7527" y="425"/>
                    <a:pt x="7087" y="1085"/>
                  </a:cubicBezTo>
                  <a:cubicBezTo>
                    <a:pt x="6664" y="425"/>
                    <a:pt x="5909" y="1"/>
                    <a:pt x="507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8"/>
            <p:cNvSpPr/>
            <p:nvPr/>
          </p:nvSpPr>
          <p:spPr>
            <a:xfrm>
              <a:off x="885707" y="2988464"/>
              <a:ext cx="65687" cy="65282"/>
            </a:xfrm>
            <a:custGeom>
              <a:avLst/>
              <a:gdLst/>
              <a:ahLst/>
              <a:cxnLst/>
              <a:rect l="l" t="t" r="r" b="b"/>
              <a:pathLst>
                <a:path w="2436" h="2421" extrusionOk="0">
                  <a:moveTo>
                    <a:pt x="1209" y="802"/>
                  </a:moveTo>
                  <a:cubicBezTo>
                    <a:pt x="1446" y="802"/>
                    <a:pt x="1618" y="991"/>
                    <a:pt x="1618" y="1211"/>
                  </a:cubicBezTo>
                  <a:cubicBezTo>
                    <a:pt x="1618" y="1431"/>
                    <a:pt x="1446" y="1620"/>
                    <a:pt x="1209" y="1620"/>
                  </a:cubicBezTo>
                  <a:cubicBezTo>
                    <a:pt x="989" y="1620"/>
                    <a:pt x="817" y="1431"/>
                    <a:pt x="817" y="1211"/>
                  </a:cubicBezTo>
                  <a:cubicBezTo>
                    <a:pt x="817" y="991"/>
                    <a:pt x="989" y="802"/>
                    <a:pt x="1209" y="802"/>
                  </a:cubicBezTo>
                  <a:close/>
                  <a:moveTo>
                    <a:pt x="1209" y="0"/>
                  </a:moveTo>
                  <a:cubicBezTo>
                    <a:pt x="549" y="0"/>
                    <a:pt x="0" y="535"/>
                    <a:pt x="0" y="1211"/>
                  </a:cubicBezTo>
                  <a:cubicBezTo>
                    <a:pt x="0" y="1886"/>
                    <a:pt x="549" y="2420"/>
                    <a:pt x="1209" y="2420"/>
                  </a:cubicBezTo>
                  <a:cubicBezTo>
                    <a:pt x="1886" y="2420"/>
                    <a:pt x="2435" y="1886"/>
                    <a:pt x="2435" y="1211"/>
                  </a:cubicBezTo>
                  <a:cubicBezTo>
                    <a:pt x="2435" y="535"/>
                    <a:pt x="1886" y="0"/>
                    <a:pt x="120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8"/>
            <p:cNvSpPr/>
            <p:nvPr/>
          </p:nvSpPr>
          <p:spPr>
            <a:xfrm>
              <a:off x="819155" y="2944832"/>
              <a:ext cx="198328" cy="152568"/>
            </a:xfrm>
            <a:custGeom>
              <a:avLst/>
              <a:gdLst/>
              <a:ahLst/>
              <a:cxnLst/>
              <a:rect l="l" t="t" r="r" b="b"/>
              <a:pathLst>
                <a:path w="7355" h="5658" extrusionOk="0">
                  <a:moveTo>
                    <a:pt x="3677" y="801"/>
                  </a:moveTo>
                  <a:cubicBezTo>
                    <a:pt x="4479" y="801"/>
                    <a:pt x="5186" y="1163"/>
                    <a:pt x="5815" y="1870"/>
                  </a:cubicBezTo>
                  <a:cubicBezTo>
                    <a:pt x="6145" y="2247"/>
                    <a:pt x="6365" y="2624"/>
                    <a:pt x="6475" y="2829"/>
                  </a:cubicBezTo>
                  <a:cubicBezTo>
                    <a:pt x="6223" y="3332"/>
                    <a:pt x="5297" y="4856"/>
                    <a:pt x="3677" y="4856"/>
                  </a:cubicBezTo>
                  <a:cubicBezTo>
                    <a:pt x="2892" y="4856"/>
                    <a:pt x="2169" y="4495"/>
                    <a:pt x="1557" y="3787"/>
                  </a:cubicBezTo>
                  <a:cubicBezTo>
                    <a:pt x="1226" y="3410"/>
                    <a:pt x="1006" y="3033"/>
                    <a:pt x="897" y="2829"/>
                  </a:cubicBezTo>
                  <a:cubicBezTo>
                    <a:pt x="1148" y="2326"/>
                    <a:pt x="2059" y="801"/>
                    <a:pt x="3677" y="801"/>
                  </a:cubicBezTo>
                  <a:close/>
                  <a:moveTo>
                    <a:pt x="3677" y="0"/>
                  </a:moveTo>
                  <a:cubicBezTo>
                    <a:pt x="2657" y="0"/>
                    <a:pt x="1697" y="472"/>
                    <a:pt x="928" y="1352"/>
                  </a:cubicBezTo>
                  <a:cubicBezTo>
                    <a:pt x="362" y="1996"/>
                    <a:pt x="79" y="2640"/>
                    <a:pt x="79" y="2672"/>
                  </a:cubicBezTo>
                  <a:lnTo>
                    <a:pt x="0" y="2829"/>
                  </a:lnTo>
                  <a:lnTo>
                    <a:pt x="79" y="2986"/>
                  </a:lnTo>
                  <a:cubicBezTo>
                    <a:pt x="79" y="3018"/>
                    <a:pt x="362" y="3661"/>
                    <a:pt x="928" y="4306"/>
                  </a:cubicBezTo>
                  <a:cubicBezTo>
                    <a:pt x="1697" y="5186"/>
                    <a:pt x="2657" y="5658"/>
                    <a:pt x="3677" y="5658"/>
                  </a:cubicBezTo>
                  <a:cubicBezTo>
                    <a:pt x="4715" y="5658"/>
                    <a:pt x="5657" y="5186"/>
                    <a:pt x="6443" y="4306"/>
                  </a:cubicBezTo>
                  <a:cubicBezTo>
                    <a:pt x="7009" y="3661"/>
                    <a:pt x="7277" y="3018"/>
                    <a:pt x="7292" y="2986"/>
                  </a:cubicBezTo>
                  <a:lnTo>
                    <a:pt x="7355" y="2829"/>
                  </a:lnTo>
                  <a:lnTo>
                    <a:pt x="7292" y="2672"/>
                  </a:lnTo>
                  <a:cubicBezTo>
                    <a:pt x="7277" y="2640"/>
                    <a:pt x="7009" y="1996"/>
                    <a:pt x="6443" y="1352"/>
                  </a:cubicBezTo>
                  <a:cubicBezTo>
                    <a:pt x="5657" y="472"/>
                    <a:pt x="4715" y="0"/>
                    <a:pt x="367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8"/>
          <p:cNvGrpSpPr/>
          <p:nvPr/>
        </p:nvGrpSpPr>
        <p:grpSpPr>
          <a:xfrm>
            <a:off x="3085725" y="2898778"/>
            <a:ext cx="286050" cy="323705"/>
            <a:chOff x="2405711" y="3399509"/>
            <a:chExt cx="350896" cy="397087"/>
          </a:xfrm>
        </p:grpSpPr>
        <p:sp>
          <p:nvSpPr>
            <p:cNvPr id="817" name="Google Shape;817;p58"/>
            <p:cNvSpPr/>
            <p:nvPr/>
          </p:nvSpPr>
          <p:spPr>
            <a:xfrm>
              <a:off x="2405711" y="3399509"/>
              <a:ext cx="350896" cy="397087"/>
            </a:xfrm>
            <a:custGeom>
              <a:avLst/>
              <a:gdLst/>
              <a:ahLst/>
              <a:cxnLst/>
              <a:rect l="l" t="t" r="r" b="b"/>
              <a:pathLst>
                <a:path w="13013" h="14726" extrusionOk="0">
                  <a:moveTo>
                    <a:pt x="6506" y="865"/>
                  </a:moveTo>
                  <a:cubicBezTo>
                    <a:pt x="8786" y="865"/>
                    <a:pt x="10640" y="2703"/>
                    <a:pt x="10640" y="4983"/>
                  </a:cubicBezTo>
                  <a:cubicBezTo>
                    <a:pt x="10640" y="7261"/>
                    <a:pt x="8786" y="9115"/>
                    <a:pt x="6506" y="9115"/>
                  </a:cubicBezTo>
                  <a:cubicBezTo>
                    <a:pt x="4228" y="9115"/>
                    <a:pt x="2374" y="7261"/>
                    <a:pt x="2374" y="4983"/>
                  </a:cubicBezTo>
                  <a:cubicBezTo>
                    <a:pt x="2374" y="2703"/>
                    <a:pt x="4228" y="865"/>
                    <a:pt x="6506" y="865"/>
                  </a:cubicBezTo>
                  <a:close/>
                  <a:moveTo>
                    <a:pt x="2594" y="12132"/>
                  </a:moveTo>
                  <a:lnTo>
                    <a:pt x="2594" y="13861"/>
                  </a:lnTo>
                  <a:lnTo>
                    <a:pt x="866" y="13861"/>
                  </a:lnTo>
                  <a:lnTo>
                    <a:pt x="866" y="12132"/>
                  </a:lnTo>
                  <a:close/>
                  <a:moveTo>
                    <a:pt x="7371" y="12132"/>
                  </a:moveTo>
                  <a:lnTo>
                    <a:pt x="7371" y="13861"/>
                  </a:lnTo>
                  <a:lnTo>
                    <a:pt x="5643" y="13861"/>
                  </a:lnTo>
                  <a:lnTo>
                    <a:pt x="5643" y="12132"/>
                  </a:lnTo>
                  <a:close/>
                  <a:moveTo>
                    <a:pt x="12149" y="12132"/>
                  </a:moveTo>
                  <a:lnTo>
                    <a:pt x="12149" y="13861"/>
                  </a:lnTo>
                  <a:lnTo>
                    <a:pt x="10420" y="13861"/>
                  </a:lnTo>
                  <a:lnTo>
                    <a:pt x="10420" y="12132"/>
                  </a:lnTo>
                  <a:close/>
                  <a:moveTo>
                    <a:pt x="6506" y="0"/>
                  </a:moveTo>
                  <a:cubicBezTo>
                    <a:pt x="3757" y="0"/>
                    <a:pt x="1509" y="2232"/>
                    <a:pt x="1509" y="4983"/>
                  </a:cubicBezTo>
                  <a:cubicBezTo>
                    <a:pt x="1509" y="7591"/>
                    <a:pt x="3521" y="9743"/>
                    <a:pt x="6083" y="9963"/>
                  </a:cubicBezTo>
                  <a:lnTo>
                    <a:pt x="6083" y="11268"/>
                  </a:lnTo>
                  <a:lnTo>
                    <a:pt x="4778" y="11268"/>
                  </a:lnTo>
                  <a:lnTo>
                    <a:pt x="4778" y="12572"/>
                  </a:lnTo>
                  <a:lnTo>
                    <a:pt x="3458" y="12572"/>
                  </a:lnTo>
                  <a:lnTo>
                    <a:pt x="3458" y="11268"/>
                  </a:lnTo>
                  <a:lnTo>
                    <a:pt x="1" y="11268"/>
                  </a:lnTo>
                  <a:lnTo>
                    <a:pt x="1" y="14726"/>
                  </a:lnTo>
                  <a:lnTo>
                    <a:pt x="3458" y="14726"/>
                  </a:lnTo>
                  <a:lnTo>
                    <a:pt x="3458" y="13437"/>
                  </a:lnTo>
                  <a:lnTo>
                    <a:pt x="4778" y="13437"/>
                  </a:lnTo>
                  <a:lnTo>
                    <a:pt x="4778" y="14726"/>
                  </a:lnTo>
                  <a:lnTo>
                    <a:pt x="8235" y="14726"/>
                  </a:lnTo>
                  <a:lnTo>
                    <a:pt x="8235" y="13437"/>
                  </a:lnTo>
                  <a:lnTo>
                    <a:pt x="9555" y="13437"/>
                  </a:lnTo>
                  <a:lnTo>
                    <a:pt x="9555" y="14726"/>
                  </a:lnTo>
                  <a:lnTo>
                    <a:pt x="13012" y="14726"/>
                  </a:lnTo>
                  <a:lnTo>
                    <a:pt x="13012" y="11268"/>
                  </a:lnTo>
                  <a:lnTo>
                    <a:pt x="9555" y="11268"/>
                  </a:lnTo>
                  <a:lnTo>
                    <a:pt x="9555" y="12572"/>
                  </a:lnTo>
                  <a:lnTo>
                    <a:pt x="8235" y="12572"/>
                  </a:lnTo>
                  <a:lnTo>
                    <a:pt x="8235" y="11268"/>
                  </a:lnTo>
                  <a:lnTo>
                    <a:pt x="6931" y="11268"/>
                  </a:lnTo>
                  <a:lnTo>
                    <a:pt x="6931" y="9963"/>
                  </a:lnTo>
                  <a:cubicBezTo>
                    <a:pt x="9492" y="9743"/>
                    <a:pt x="11504" y="7591"/>
                    <a:pt x="11504" y="4983"/>
                  </a:cubicBezTo>
                  <a:cubicBezTo>
                    <a:pt x="11504" y="2232"/>
                    <a:pt x="9257" y="0"/>
                    <a:pt x="6506"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8"/>
            <p:cNvSpPr/>
            <p:nvPr/>
          </p:nvSpPr>
          <p:spPr>
            <a:xfrm>
              <a:off x="2493001" y="3446134"/>
              <a:ext cx="176324" cy="175893"/>
            </a:xfrm>
            <a:custGeom>
              <a:avLst/>
              <a:gdLst/>
              <a:ahLst/>
              <a:cxnLst/>
              <a:rect l="l" t="t" r="r" b="b"/>
              <a:pathLst>
                <a:path w="6539" h="6523" extrusionOk="0">
                  <a:moveTo>
                    <a:pt x="3269" y="1714"/>
                  </a:moveTo>
                  <a:cubicBezTo>
                    <a:pt x="4118" y="1714"/>
                    <a:pt x="4809" y="2405"/>
                    <a:pt x="4809" y="3254"/>
                  </a:cubicBezTo>
                  <a:cubicBezTo>
                    <a:pt x="4809" y="4102"/>
                    <a:pt x="4118" y="4794"/>
                    <a:pt x="3269" y="4794"/>
                  </a:cubicBezTo>
                  <a:cubicBezTo>
                    <a:pt x="2421" y="4794"/>
                    <a:pt x="1729" y="4102"/>
                    <a:pt x="1729" y="3254"/>
                  </a:cubicBezTo>
                  <a:cubicBezTo>
                    <a:pt x="1729" y="2405"/>
                    <a:pt x="2421" y="1714"/>
                    <a:pt x="3269" y="1714"/>
                  </a:cubicBezTo>
                  <a:close/>
                  <a:moveTo>
                    <a:pt x="2846" y="0"/>
                  </a:moveTo>
                  <a:lnTo>
                    <a:pt x="2846" y="896"/>
                  </a:lnTo>
                  <a:cubicBezTo>
                    <a:pt x="2500" y="959"/>
                    <a:pt x="2186" y="1085"/>
                    <a:pt x="1903" y="1289"/>
                  </a:cubicBezTo>
                  <a:lnTo>
                    <a:pt x="1258" y="645"/>
                  </a:lnTo>
                  <a:lnTo>
                    <a:pt x="661" y="1257"/>
                  </a:lnTo>
                  <a:lnTo>
                    <a:pt x="1289" y="1886"/>
                  </a:lnTo>
                  <a:cubicBezTo>
                    <a:pt x="1101" y="2169"/>
                    <a:pt x="975" y="2483"/>
                    <a:pt x="912" y="2829"/>
                  </a:cubicBezTo>
                  <a:lnTo>
                    <a:pt x="1" y="2829"/>
                  </a:lnTo>
                  <a:lnTo>
                    <a:pt x="1" y="3694"/>
                  </a:lnTo>
                  <a:lnTo>
                    <a:pt x="912" y="3694"/>
                  </a:lnTo>
                  <a:cubicBezTo>
                    <a:pt x="975" y="4039"/>
                    <a:pt x="1101" y="4354"/>
                    <a:pt x="1289" y="4620"/>
                  </a:cubicBezTo>
                  <a:lnTo>
                    <a:pt x="661" y="5265"/>
                  </a:lnTo>
                  <a:lnTo>
                    <a:pt x="1258" y="5877"/>
                  </a:lnTo>
                  <a:lnTo>
                    <a:pt x="1903" y="5234"/>
                  </a:lnTo>
                  <a:cubicBezTo>
                    <a:pt x="2186" y="5422"/>
                    <a:pt x="2500" y="5563"/>
                    <a:pt x="2846" y="5626"/>
                  </a:cubicBezTo>
                  <a:lnTo>
                    <a:pt x="2846" y="6522"/>
                  </a:lnTo>
                  <a:lnTo>
                    <a:pt x="3694" y="6522"/>
                  </a:lnTo>
                  <a:lnTo>
                    <a:pt x="3694" y="5626"/>
                  </a:lnTo>
                  <a:cubicBezTo>
                    <a:pt x="4040" y="5563"/>
                    <a:pt x="4354" y="5422"/>
                    <a:pt x="4637" y="5234"/>
                  </a:cubicBezTo>
                  <a:lnTo>
                    <a:pt x="5266" y="5877"/>
                  </a:lnTo>
                  <a:lnTo>
                    <a:pt x="5878" y="5265"/>
                  </a:lnTo>
                  <a:lnTo>
                    <a:pt x="5249" y="4620"/>
                  </a:lnTo>
                  <a:cubicBezTo>
                    <a:pt x="5438" y="4354"/>
                    <a:pt x="5564" y="4039"/>
                    <a:pt x="5627" y="3694"/>
                  </a:cubicBezTo>
                  <a:lnTo>
                    <a:pt x="6538" y="3694"/>
                  </a:lnTo>
                  <a:lnTo>
                    <a:pt x="6538" y="2829"/>
                  </a:lnTo>
                  <a:lnTo>
                    <a:pt x="5627" y="2829"/>
                  </a:lnTo>
                  <a:cubicBezTo>
                    <a:pt x="5564" y="2483"/>
                    <a:pt x="5438" y="2169"/>
                    <a:pt x="5249" y="1886"/>
                  </a:cubicBezTo>
                  <a:lnTo>
                    <a:pt x="5878" y="1257"/>
                  </a:lnTo>
                  <a:lnTo>
                    <a:pt x="5266" y="645"/>
                  </a:lnTo>
                  <a:lnTo>
                    <a:pt x="4637" y="1289"/>
                  </a:lnTo>
                  <a:cubicBezTo>
                    <a:pt x="4354" y="1085"/>
                    <a:pt x="4040" y="959"/>
                    <a:pt x="3694" y="896"/>
                  </a:cubicBezTo>
                  <a:lnTo>
                    <a:pt x="369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8"/>
          <p:cNvGrpSpPr/>
          <p:nvPr/>
        </p:nvGrpSpPr>
        <p:grpSpPr>
          <a:xfrm>
            <a:off x="5085333" y="1780791"/>
            <a:ext cx="319664" cy="322330"/>
            <a:chOff x="4836849" y="1648109"/>
            <a:chExt cx="358931" cy="361924"/>
          </a:xfrm>
        </p:grpSpPr>
        <p:sp>
          <p:nvSpPr>
            <p:cNvPr id="820" name="Google Shape;820;p58"/>
            <p:cNvSpPr/>
            <p:nvPr/>
          </p:nvSpPr>
          <p:spPr>
            <a:xfrm>
              <a:off x="4963131" y="1786661"/>
              <a:ext cx="63583" cy="84778"/>
            </a:xfrm>
            <a:custGeom>
              <a:avLst/>
              <a:gdLst/>
              <a:ahLst/>
              <a:cxnLst/>
              <a:rect l="l" t="t" r="r" b="b"/>
              <a:pathLst>
                <a:path w="2358" h="3144" extrusionOk="0">
                  <a:moveTo>
                    <a:pt x="1572" y="787"/>
                  </a:moveTo>
                  <a:lnTo>
                    <a:pt x="1572" y="1572"/>
                  </a:lnTo>
                  <a:lnTo>
                    <a:pt x="786" y="1572"/>
                  </a:lnTo>
                  <a:lnTo>
                    <a:pt x="786" y="787"/>
                  </a:lnTo>
                  <a:close/>
                  <a:moveTo>
                    <a:pt x="1" y="1"/>
                  </a:moveTo>
                  <a:lnTo>
                    <a:pt x="1" y="3144"/>
                  </a:lnTo>
                  <a:lnTo>
                    <a:pt x="786" y="3144"/>
                  </a:lnTo>
                  <a:lnTo>
                    <a:pt x="786" y="2358"/>
                  </a:lnTo>
                  <a:lnTo>
                    <a:pt x="1572" y="2358"/>
                  </a:lnTo>
                  <a:lnTo>
                    <a:pt x="1572" y="3144"/>
                  </a:lnTo>
                  <a:lnTo>
                    <a:pt x="2358" y="3144"/>
                  </a:lnTo>
                  <a:lnTo>
                    <a:pt x="23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8"/>
            <p:cNvSpPr/>
            <p:nvPr/>
          </p:nvSpPr>
          <p:spPr>
            <a:xfrm>
              <a:off x="5047886" y="1786661"/>
              <a:ext cx="21626" cy="84778"/>
            </a:xfrm>
            <a:custGeom>
              <a:avLst/>
              <a:gdLst/>
              <a:ahLst/>
              <a:cxnLst/>
              <a:rect l="l" t="t" r="r" b="b"/>
              <a:pathLst>
                <a:path w="802" h="3144" extrusionOk="0">
                  <a:moveTo>
                    <a:pt x="1" y="1"/>
                  </a:moveTo>
                  <a:lnTo>
                    <a:pt x="1" y="3144"/>
                  </a:lnTo>
                  <a:lnTo>
                    <a:pt x="801" y="3144"/>
                  </a:lnTo>
                  <a:lnTo>
                    <a:pt x="80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8"/>
            <p:cNvSpPr/>
            <p:nvPr/>
          </p:nvSpPr>
          <p:spPr>
            <a:xfrm>
              <a:off x="4910143" y="1723102"/>
              <a:ext cx="212349" cy="212349"/>
            </a:xfrm>
            <a:custGeom>
              <a:avLst/>
              <a:gdLst/>
              <a:ahLst/>
              <a:cxnLst/>
              <a:rect l="l" t="t" r="r" b="b"/>
              <a:pathLst>
                <a:path w="7875" h="7875" extrusionOk="0">
                  <a:moveTo>
                    <a:pt x="3929" y="786"/>
                  </a:moveTo>
                  <a:cubicBezTo>
                    <a:pt x="5674" y="786"/>
                    <a:pt x="7089" y="2201"/>
                    <a:pt x="7089" y="3929"/>
                  </a:cubicBezTo>
                  <a:cubicBezTo>
                    <a:pt x="7089" y="5674"/>
                    <a:pt x="5674" y="7072"/>
                    <a:pt x="3929" y="7072"/>
                  </a:cubicBezTo>
                  <a:cubicBezTo>
                    <a:pt x="2201" y="7072"/>
                    <a:pt x="786" y="5674"/>
                    <a:pt x="786" y="3929"/>
                  </a:cubicBezTo>
                  <a:cubicBezTo>
                    <a:pt x="786" y="2201"/>
                    <a:pt x="2201" y="786"/>
                    <a:pt x="3929" y="786"/>
                  </a:cubicBezTo>
                  <a:close/>
                  <a:moveTo>
                    <a:pt x="3929" y="1"/>
                  </a:moveTo>
                  <a:cubicBezTo>
                    <a:pt x="1761" y="1"/>
                    <a:pt x="1" y="1761"/>
                    <a:pt x="1" y="3929"/>
                  </a:cubicBezTo>
                  <a:cubicBezTo>
                    <a:pt x="1" y="6098"/>
                    <a:pt x="1761" y="7874"/>
                    <a:pt x="3929" y="7874"/>
                  </a:cubicBezTo>
                  <a:cubicBezTo>
                    <a:pt x="6098" y="7874"/>
                    <a:pt x="7874" y="6098"/>
                    <a:pt x="7874" y="3929"/>
                  </a:cubicBezTo>
                  <a:cubicBezTo>
                    <a:pt x="7874" y="1761"/>
                    <a:pt x="6098" y="1"/>
                    <a:pt x="3929"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8"/>
            <p:cNvSpPr/>
            <p:nvPr/>
          </p:nvSpPr>
          <p:spPr>
            <a:xfrm>
              <a:off x="4836849" y="1648109"/>
              <a:ext cx="358931" cy="361924"/>
            </a:xfrm>
            <a:custGeom>
              <a:avLst/>
              <a:gdLst/>
              <a:ahLst/>
              <a:cxnLst/>
              <a:rect l="l" t="t" r="r" b="b"/>
              <a:pathLst>
                <a:path w="13311" h="13422" extrusionOk="0">
                  <a:moveTo>
                    <a:pt x="7716" y="787"/>
                  </a:moveTo>
                  <a:lnTo>
                    <a:pt x="8078" y="2201"/>
                  </a:lnTo>
                  <a:lnTo>
                    <a:pt x="8267" y="2279"/>
                  </a:lnTo>
                  <a:cubicBezTo>
                    <a:pt x="8785" y="2467"/>
                    <a:pt x="9256" y="2735"/>
                    <a:pt x="9681" y="3096"/>
                  </a:cubicBezTo>
                  <a:lnTo>
                    <a:pt x="9838" y="3222"/>
                  </a:lnTo>
                  <a:lnTo>
                    <a:pt x="11252" y="2830"/>
                  </a:lnTo>
                  <a:lnTo>
                    <a:pt x="12321" y="4684"/>
                  </a:lnTo>
                  <a:lnTo>
                    <a:pt x="11267" y="5690"/>
                  </a:lnTo>
                  <a:lnTo>
                    <a:pt x="11299" y="5893"/>
                  </a:lnTo>
                  <a:cubicBezTo>
                    <a:pt x="11347" y="6161"/>
                    <a:pt x="11378" y="6444"/>
                    <a:pt x="11378" y="6710"/>
                  </a:cubicBezTo>
                  <a:cubicBezTo>
                    <a:pt x="11378" y="6993"/>
                    <a:pt x="11347" y="7261"/>
                    <a:pt x="11299" y="7528"/>
                  </a:cubicBezTo>
                  <a:lnTo>
                    <a:pt x="11267" y="7732"/>
                  </a:lnTo>
                  <a:lnTo>
                    <a:pt x="12321" y="8753"/>
                  </a:lnTo>
                  <a:lnTo>
                    <a:pt x="11252" y="10608"/>
                  </a:lnTo>
                  <a:lnTo>
                    <a:pt x="9838" y="10199"/>
                  </a:lnTo>
                  <a:lnTo>
                    <a:pt x="9681" y="10341"/>
                  </a:lnTo>
                  <a:cubicBezTo>
                    <a:pt x="9256" y="10687"/>
                    <a:pt x="8785" y="10970"/>
                    <a:pt x="8267" y="11142"/>
                  </a:cubicBezTo>
                  <a:lnTo>
                    <a:pt x="8078" y="11221"/>
                  </a:lnTo>
                  <a:lnTo>
                    <a:pt x="7716" y="12635"/>
                  </a:lnTo>
                  <a:lnTo>
                    <a:pt x="5579" y="12635"/>
                  </a:lnTo>
                  <a:lnTo>
                    <a:pt x="5233" y="11221"/>
                  </a:lnTo>
                  <a:lnTo>
                    <a:pt x="5029" y="11142"/>
                  </a:lnTo>
                  <a:cubicBezTo>
                    <a:pt x="4526" y="10970"/>
                    <a:pt x="4039" y="10687"/>
                    <a:pt x="3630" y="10341"/>
                  </a:cubicBezTo>
                  <a:lnTo>
                    <a:pt x="3458" y="10199"/>
                  </a:lnTo>
                  <a:lnTo>
                    <a:pt x="2059" y="10608"/>
                  </a:lnTo>
                  <a:lnTo>
                    <a:pt x="990" y="8753"/>
                  </a:lnTo>
                  <a:lnTo>
                    <a:pt x="2044" y="7732"/>
                  </a:lnTo>
                  <a:lnTo>
                    <a:pt x="1996" y="7528"/>
                  </a:lnTo>
                  <a:cubicBezTo>
                    <a:pt x="1949" y="7261"/>
                    <a:pt x="1933" y="6993"/>
                    <a:pt x="1933" y="6710"/>
                  </a:cubicBezTo>
                  <a:cubicBezTo>
                    <a:pt x="1933" y="6444"/>
                    <a:pt x="1949" y="6161"/>
                    <a:pt x="1996" y="5893"/>
                  </a:cubicBezTo>
                  <a:lnTo>
                    <a:pt x="2044" y="5690"/>
                  </a:lnTo>
                  <a:lnTo>
                    <a:pt x="990" y="4684"/>
                  </a:lnTo>
                  <a:lnTo>
                    <a:pt x="2059" y="2830"/>
                  </a:lnTo>
                  <a:lnTo>
                    <a:pt x="3458" y="3222"/>
                  </a:lnTo>
                  <a:lnTo>
                    <a:pt x="3630" y="3096"/>
                  </a:lnTo>
                  <a:cubicBezTo>
                    <a:pt x="4039" y="2735"/>
                    <a:pt x="4526" y="2467"/>
                    <a:pt x="5029" y="2279"/>
                  </a:cubicBezTo>
                  <a:lnTo>
                    <a:pt x="5233" y="2201"/>
                  </a:lnTo>
                  <a:lnTo>
                    <a:pt x="5579" y="787"/>
                  </a:lnTo>
                  <a:close/>
                  <a:moveTo>
                    <a:pt x="4967" y="1"/>
                  </a:moveTo>
                  <a:lnTo>
                    <a:pt x="4573" y="1619"/>
                  </a:lnTo>
                  <a:cubicBezTo>
                    <a:pt x="4102" y="1807"/>
                    <a:pt x="3678" y="2059"/>
                    <a:pt x="3284" y="2358"/>
                  </a:cubicBezTo>
                  <a:lnTo>
                    <a:pt x="1682" y="1902"/>
                  </a:lnTo>
                  <a:lnTo>
                    <a:pt x="1" y="4810"/>
                  </a:lnTo>
                  <a:lnTo>
                    <a:pt x="1195" y="5972"/>
                  </a:lnTo>
                  <a:cubicBezTo>
                    <a:pt x="1164" y="6224"/>
                    <a:pt x="1147" y="6459"/>
                    <a:pt x="1147" y="6710"/>
                  </a:cubicBezTo>
                  <a:cubicBezTo>
                    <a:pt x="1147" y="6962"/>
                    <a:pt x="1164" y="7213"/>
                    <a:pt x="1195" y="7450"/>
                  </a:cubicBezTo>
                  <a:lnTo>
                    <a:pt x="1" y="8612"/>
                  </a:lnTo>
                  <a:lnTo>
                    <a:pt x="1682" y="11535"/>
                  </a:lnTo>
                  <a:lnTo>
                    <a:pt x="3284" y="11064"/>
                  </a:lnTo>
                  <a:cubicBezTo>
                    <a:pt x="3678" y="11378"/>
                    <a:pt x="4102" y="11630"/>
                    <a:pt x="4573" y="11818"/>
                  </a:cubicBezTo>
                  <a:lnTo>
                    <a:pt x="4967" y="13421"/>
                  </a:lnTo>
                  <a:lnTo>
                    <a:pt x="8345" y="13421"/>
                  </a:lnTo>
                  <a:lnTo>
                    <a:pt x="8738" y="11818"/>
                  </a:lnTo>
                  <a:cubicBezTo>
                    <a:pt x="9193" y="11630"/>
                    <a:pt x="9633" y="11378"/>
                    <a:pt x="10027" y="11064"/>
                  </a:cubicBezTo>
                  <a:lnTo>
                    <a:pt x="11629" y="11535"/>
                  </a:lnTo>
                  <a:lnTo>
                    <a:pt x="13310" y="8612"/>
                  </a:lnTo>
                  <a:lnTo>
                    <a:pt x="12116" y="7450"/>
                  </a:lnTo>
                  <a:cubicBezTo>
                    <a:pt x="12147" y="7213"/>
                    <a:pt x="12164" y="6962"/>
                    <a:pt x="12164" y="6710"/>
                  </a:cubicBezTo>
                  <a:cubicBezTo>
                    <a:pt x="12164" y="6459"/>
                    <a:pt x="12147" y="6224"/>
                    <a:pt x="12116" y="5972"/>
                  </a:cubicBezTo>
                  <a:lnTo>
                    <a:pt x="13310" y="4810"/>
                  </a:lnTo>
                  <a:lnTo>
                    <a:pt x="11629" y="1902"/>
                  </a:lnTo>
                  <a:lnTo>
                    <a:pt x="10027" y="2358"/>
                  </a:lnTo>
                  <a:cubicBezTo>
                    <a:pt x="9633" y="2059"/>
                    <a:pt x="9193" y="1807"/>
                    <a:pt x="8738" y="1619"/>
                  </a:cubicBezTo>
                  <a:lnTo>
                    <a:pt x="8345"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58"/>
          <p:cNvGrpSpPr/>
          <p:nvPr/>
        </p:nvGrpSpPr>
        <p:grpSpPr>
          <a:xfrm>
            <a:off x="4288722" y="2819898"/>
            <a:ext cx="570653" cy="572696"/>
            <a:chOff x="4836849" y="2189239"/>
            <a:chExt cx="358541" cy="359824"/>
          </a:xfrm>
        </p:grpSpPr>
        <p:sp>
          <p:nvSpPr>
            <p:cNvPr id="825" name="Google Shape;825;p58"/>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8"/>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8"/>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8"/>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8"/>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8"/>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8"/>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8"/>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8"/>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8"/>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58"/>
          <p:cNvGrpSpPr/>
          <p:nvPr/>
        </p:nvGrpSpPr>
        <p:grpSpPr>
          <a:xfrm>
            <a:off x="5765353" y="2929167"/>
            <a:ext cx="286047" cy="285748"/>
            <a:chOff x="5637313" y="2800752"/>
            <a:chExt cx="385249" cy="384794"/>
          </a:xfrm>
        </p:grpSpPr>
        <p:sp>
          <p:nvSpPr>
            <p:cNvPr id="842" name="Google Shape;842;p58"/>
            <p:cNvSpPr/>
            <p:nvPr/>
          </p:nvSpPr>
          <p:spPr>
            <a:xfrm>
              <a:off x="5637313" y="2885075"/>
              <a:ext cx="385249" cy="300471"/>
            </a:xfrm>
            <a:custGeom>
              <a:avLst/>
              <a:gdLst/>
              <a:ahLst/>
              <a:cxnLst/>
              <a:rect l="l" t="t" r="r" b="b"/>
              <a:pathLst>
                <a:path w="14287" h="11143" extrusionOk="0">
                  <a:moveTo>
                    <a:pt x="1258" y="834"/>
                  </a:moveTo>
                  <a:cubicBezTo>
                    <a:pt x="1494" y="834"/>
                    <a:pt x="1683" y="1022"/>
                    <a:pt x="1683" y="1257"/>
                  </a:cubicBezTo>
                  <a:lnTo>
                    <a:pt x="1683" y="4039"/>
                  </a:lnTo>
                  <a:cubicBezTo>
                    <a:pt x="1683" y="4369"/>
                    <a:pt x="1809" y="4683"/>
                    <a:pt x="2044" y="4919"/>
                  </a:cubicBezTo>
                  <a:lnTo>
                    <a:pt x="3741" y="6616"/>
                  </a:lnTo>
                  <a:lnTo>
                    <a:pt x="4323" y="6019"/>
                  </a:lnTo>
                  <a:lnTo>
                    <a:pt x="2641" y="4337"/>
                  </a:lnTo>
                  <a:cubicBezTo>
                    <a:pt x="2563" y="4259"/>
                    <a:pt x="2515" y="4149"/>
                    <a:pt x="2515" y="4039"/>
                  </a:cubicBezTo>
                  <a:cubicBezTo>
                    <a:pt x="2515" y="3929"/>
                    <a:pt x="2563" y="3819"/>
                    <a:pt x="2641" y="3740"/>
                  </a:cubicBezTo>
                  <a:cubicBezTo>
                    <a:pt x="2720" y="3662"/>
                    <a:pt x="2830" y="3614"/>
                    <a:pt x="2940" y="3614"/>
                  </a:cubicBezTo>
                  <a:cubicBezTo>
                    <a:pt x="3050" y="3614"/>
                    <a:pt x="3160" y="3662"/>
                    <a:pt x="3238" y="3740"/>
                  </a:cubicBezTo>
                  <a:lnTo>
                    <a:pt x="6727" y="7229"/>
                  </a:lnTo>
                  <a:lnTo>
                    <a:pt x="6727" y="10309"/>
                  </a:lnTo>
                  <a:lnTo>
                    <a:pt x="4040" y="10309"/>
                  </a:lnTo>
                  <a:lnTo>
                    <a:pt x="4040" y="8894"/>
                  </a:lnTo>
                  <a:lnTo>
                    <a:pt x="849" y="5296"/>
                  </a:lnTo>
                  <a:lnTo>
                    <a:pt x="849" y="1257"/>
                  </a:lnTo>
                  <a:cubicBezTo>
                    <a:pt x="849" y="1022"/>
                    <a:pt x="1038" y="834"/>
                    <a:pt x="1258" y="834"/>
                  </a:cubicBezTo>
                  <a:close/>
                  <a:moveTo>
                    <a:pt x="13029" y="834"/>
                  </a:moveTo>
                  <a:cubicBezTo>
                    <a:pt x="13249" y="834"/>
                    <a:pt x="13437" y="1022"/>
                    <a:pt x="13437" y="1257"/>
                  </a:cubicBezTo>
                  <a:lnTo>
                    <a:pt x="13437" y="5296"/>
                  </a:lnTo>
                  <a:lnTo>
                    <a:pt x="10247" y="8894"/>
                  </a:lnTo>
                  <a:lnTo>
                    <a:pt x="10247" y="10309"/>
                  </a:lnTo>
                  <a:lnTo>
                    <a:pt x="7560" y="10309"/>
                  </a:lnTo>
                  <a:lnTo>
                    <a:pt x="7560" y="7229"/>
                  </a:lnTo>
                  <a:lnTo>
                    <a:pt x="11049" y="3740"/>
                  </a:lnTo>
                  <a:cubicBezTo>
                    <a:pt x="11127" y="3662"/>
                    <a:pt x="11237" y="3614"/>
                    <a:pt x="11347" y="3614"/>
                  </a:cubicBezTo>
                  <a:cubicBezTo>
                    <a:pt x="11457" y="3614"/>
                    <a:pt x="11567" y="3662"/>
                    <a:pt x="11646" y="3740"/>
                  </a:cubicBezTo>
                  <a:cubicBezTo>
                    <a:pt x="11724" y="3819"/>
                    <a:pt x="11772" y="3929"/>
                    <a:pt x="11772" y="4039"/>
                  </a:cubicBezTo>
                  <a:cubicBezTo>
                    <a:pt x="11772" y="4149"/>
                    <a:pt x="11724" y="4259"/>
                    <a:pt x="11646" y="4337"/>
                  </a:cubicBezTo>
                  <a:lnTo>
                    <a:pt x="9964" y="6019"/>
                  </a:lnTo>
                  <a:lnTo>
                    <a:pt x="10546" y="6616"/>
                  </a:lnTo>
                  <a:lnTo>
                    <a:pt x="12243" y="4919"/>
                  </a:lnTo>
                  <a:cubicBezTo>
                    <a:pt x="12478" y="4683"/>
                    <a:pt x="12604" y="4369"/>
                    <a:pt x="12604" y="4039"/>
                  </a:cubicBezTo>
                  <a:lnTo>
                    <a:pt x="12604" y="1257"/>
                  </a:lnTo>
                  <a:cubicBezTo>
                    <a:pt x="12604" y="1022"/>
                    <a:pt x="12793" y="834"/>
                    <a:pt x="13029" y="834"/>
                  </a:cubicBezTo>
                  <a:close/>
                  <a:moveTo>
                    <a:pt x="1258" y="0"/>
                  </a:moveTo>
                  <a:cubicBezTo>
                    <a:pt x="567" y="0"/>
                    <a:pt x="1" y="566"/>
                    <a:pt x="1" y="1257"/>
                  </a:cubicBezTo>
                  <a:lnTo>
                    <a:pt x="1" y="5611"/>
                  </a:lnTo>
                  <a:lnTo>
                    <a:pt x="3207" y="9225"/>
                  </a:lnTo>
                  <a:lnTo>
                    <a:pt x="3207" y="11142"/>
                  </a:lnTo>
                  <a:lnTo>
                    <a:pt x="11080" y="11142"/>
                  </a:lnTo>
                  <a:lnTo>
                    <a:pt x="11080" y="9225"/>
                  </a:lnTo>
                  <a:lnTo>
                    <a:pt x="14286" y="5611"/>
                  </a:lnTo>
                  <a:lnTo>
                    <a:pt x="14286" y="1257"/>
                  </a:lnTo>
                  <a:cubicBezTo>
                    <a:pt x="14286" y="566"/>
                    <a:pt x="13720" y="0"/>
                    <a:pt x="13029" y="0"/>
                  </a:cubicBezTo>
                  <a:cubicBezTo>
                    <a:pt x="12337" y="0"/>
                    <a:pt x="11772" y="566"/>
                    <a:pt x="11772" y="1257"/>
                  </a:cubicBezTo>
                  <a:lnTo>
                    <a:pt x="11772" y="2860"/>
                  </a:lnTo>
                  <a:cubicBezTo>
                    <a:pt x="11630" y="2814"/>
                    <a:pt x="11489" y="2782"/>
                    <a:pt x="11347" y="2782"/>
                  </a:cubicBezTo>
                  <a:cubicBezTo>
                    <a:pt x="11017" y="2782"/>
                    <a:pt x="10703" y="2908"/>
                    <a:pt x="10467" y="3143"/>
                  </a:cubicBezTo>
                  <a:lnTo>
                    <a:pt x="7152" y="6474"/>
                  </a:lnTo>
                  <a:lnTo>
                    <a:pt x="3820" y="3143"/>
                  </a:lnTo>
                  <a:cubicBezTo>
                    <a:pt x="3584" y="2908"/>
                    <a:pt x="3270" y="2782"/>
                    <a:pt x="2940" y="2782"/>
                  </a:cubicBezTo>
                  <a:cubicBezTo>
                    <a:pt x="2798" y="2782"/>
                    <a:pt x="2657" y="2814"/>
                    <a:pt x="2515" y="2860"/>
                  </a:cubicBezTo>
                  <a:lnTo>
                    <a:pt x="2515" y="1257"/>
                  </a:lnTo>
                  <a:cubicBezTo>
                    <a:pt x="2515" y="566"/>
                    <a:pt x="1950" y="0"/>
                    <a:pt x="1258"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8"/>
            <p:cNvSpPr/>
            <p:nvPr/>
          </p:nvSpPr>
          <p:spPr>
            <a:xfrm>
              <a:off x="5744558" y="2800752"/>
              <a:ext cx="170769" cy="170769"/>
            </a:xfrm>
            <a:custGeom>
              <a:avLst/>
              <a:gdLst/>
              <a:ahLst/>
              <a:cxnLst/>
              <a:rect l="l" t="t" r="r" b="b"/>
              <a:pathLst>
                <a:path w="6333" h="6333" extrusionOk="0">
                  <a:moveTo>
                    <a:pt x="3175" y="1681"/>
                  </a:moveTo>
                  <a:cubicBezTo>
                    <a:pt x="3992" y="1681"/>
                    <a:pt x="4652" y="2341"/>
                    <a:pt x="4652" y="3175"/>
                  </a:cubicBezTo>
                  <a:cubicBezTo>
                    <a:pt x="4652" y="3992"/>
                    <a:pt x="3992" y="4652"/>
                    <a:pt x="3175" y="4652"/>
                  </a:cubicBezTo>
                  <a:cubicBezTo>
                    <a:pt x="2341" y="4652"/>
                    <a:pt x="1681" y="3992"/>
                    <a:pt x="1681" y="3175"/>
                  </a:cubicBezTo>
                  <a:cubicBezTo>
                    <a:pt x="1681" y="2341"/>
                    <a:pt x="2341" y="1681"/>
                    <a:pt x="3175" y="1681"/>
                  </a:cubicBezTo>
                  <a:close/>
                  <a:moveTo>
                    <a:pt x="2750" y="0"/>
                  </a:moveTo>
                  <a:lnTo>
                    <a:pt x="2750" y="880"/>
                  </a:lnTo>
                  <a:cubicBezTo>
                    <a:pt x="2420" y="943"/>
                    <a:pt x="2106" y="1069"/>
                    <a:pt x="1838" y="1258"/>
                  </a:cubicBezTo>
                  <a:lnTo>
                    <a:pt x="1226" y="629"/>
                  </a:lnTo>
                  <a:lnTo>
                    <a:pt x="629" y="1226"/>
                  </a:lnTo>
                  <a:lnTo>
                    <a:pt x="1257" y="1838"/>
                  </a:lnTo>
                  <a:cubicBezTo>
                    <a:pt x="1069" y="2106"/>
                    <a:pt x="943" y="2420"/>
                    <a:pt x="880" y="2750"/>
                  </a:cubicBezTo>
                  <a:lnTo>
                    <a:pt x="0" y="2750"/>
                  </a:lnTo>
                  <a:lnTo>
                    <a:pt x="0" y="3583"/>
                  </a:lnTo>
                  <a:lnTo>
                    <a:pt x="880" y="3583"/>
                  </a:lnTo>
                  <a:cubicBezTo>
                    <a:pt x="943" y="3913"/>
                    <a:pt x="1069" y="4227"/>
                    <a:pt x="1257" y="4495"/>
                  </a:cubicBezTo>
                  <a:lnTo>
                    <a:pt x="629" y="5107"/>
                  </a:lnTo>
                  <a:lnTo>
                    <a:pt x="1226" y="5704"/>
                  </a:lnTo>
                  <a:lnTo>
                    <a:pt x="1838" y="5076"/>
                  </a:lnTo>
                  <a:cubicBezTo>
                    <a:pt x="2106" y="5264"/>
                    <a:pt x="2420" y="5390"/>
                    <a:pt x="2750" y="5453"/>
                  </a:cubicBezTo>
                  <a:lnTo>
                    <a:pt x="2750" y="6333"/>
                  </a:lnTo>
                  <a:lnTo>
                    <a:pt x="3583" y="6333"/>
                  </a:lnTo>
                  <a:lnTo>
                    <a:pt x="3583" y="5453"/>
                  </a:lnTo>
                  <a:cubicBezTo>
                    <a:pt x="3913" y="5390"/>
                    <a:pt x="4227" y="5264"/>
                    <a:pt x="4495" y="5076"/>
                  </a:cubicBezTo>
                  <a:lnTo>
                    <a:pt x="5107" y="5704"/>
                  </a:lnTo>
                  <a:lnTo>
                    <a:pt x="5704" y="5107"/>
                  </a:lnTo>
                  <a:lnTo>
                    <a:pt x="5075" y="4495"/>
                  </a:lnTo>
                  <a:cubicBezTo>
                    <a:pt x="5264" y="4227"/>
                    <a:pt x="5390" y="3913"/>
                    <a:pt x="5453" y="3583"/>
                  </a:cubicBezTo>
                  <a:lnTo>
                    <a:pt x="6333" y="3583"/>
                  </a:lnTo>
                  <a:lnTo>
                    <a:pt x="6333" y="2750"/>
                  </a:lnTo>
                  <a:lnTo>
                    <a:pt x="5453" y="2750"/>
                  </a:lnTo>
                  <a:cubicBezTo>
                    <a:pt x="5390" y="2420"/>
                    <a:pt x="5264" y="2106"/>
                    <a:pt x="5075" y="1838"/>
                  </a:cubicBezTo>
                  <a:lnTo>
                    <a:pt x="5704" y="1226"/>
                  </a:lnTo>
                  <a:lnTo>
                    <a:pt x="5107" y="629"/>
                  </a:lnTo>
                  <a:lnTo>
                    <a:pt x="4495" y="1258"/>
                  </a:lnTo>
                  <a:cubicBezTo>
                    <a:pt x="4227" y="1069"/>
                    <a:pt x="3913" y="943"/>
                    <a:pt x="3583" y="880"/>
                  </a:cubicBezTo>
                  <a:lnTo>
                    <a:pt x="358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58"/>
          <p:cNvSpPr txBox="1"/>
          <p:nvPr/>
        </p:nvSpPr>
        <p:spPr>
          <a:xfrm>
            <a:off x="5776800" y="1527875"/>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Resistency</a:t>
            </a:r>
            <a:endParaRPr sz="1800" dirty="0">
              <a:solidFill>
                <a:schemeClr val="dk1"/>
              </a:solidFill>
              <a:latin typeface="Orbitron Black"/>
              <a:ea typeface="Orbitron Black"/>
              <a:cs typeface="Orbitron Black"/>
              <a:sym typeface="Orbitron Black"/>
            </a:endParaRPr>
          </a:p>
        </p:txBody>
      </p:sp>
      <p:sp>
        <p:nvSpPr>
          <p:cNvPr id="847" name="Google Shape;847;p58"/>
          <p:cNvSpPr txBox="1"/>
          <p:nvPr/>
        </p:nvSpPr>
        <p:spPr>
          <a:xfrm>
            <a:off x="5776800" y="3756475"/>
            <a:ext cx="2086200"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Self Thought</a:t>
            </a:r>
            <a:endParaRPr sz="1800" dirty="0">
              <a:solidFill>
                <a:schemeClr val="dk1"/>
              </a:solidFill>
              <a:latin typeface="Orbitron Black"/>
              <a:ea typeface="Orbitron Black"/>
              <a:cs typeface="Orbitron Black"/>
              <a:sym typeface="Orbitron Black"/>
            </a:endParaRPr>
          </a:p>
        </p:txBody>
      </p:sp>
      <p:sp>
        <p:nvSpPr>
          <p:cNvPr id="848" name="Google Shape;848;p58"/>
          <p:cNvSpPr txBox="1"/>
          <p:nvPr/>
        </p:nvSpPr>
        <p:spPr>
          <a:xfrm>
            <a:off x="496614" y="1527875"/>
            <a:ext cx="2886611"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Parallel Processing</a:t>
            </a:r>
            <a:endParaRPr sz="1800" dirty="0">
              <a:solidFill>
                <a:schemeClr val="dk1"/>
              </a:solidFill>
              <a:latin typeface="Orbitron Black"/>
              <a:ea typeface="Orbitron Black"/>
              <a:cs typeface="Orbitron Black"/>
              <a:sym typeface="Orbitron Black"/>
            </a:endParaRPr>
          </a:p>
        </p:txBody>
      </p:sp>
      <p:sp>
        <p:nvSpPr>
          <p:cNvPr id="849" name="Google Shape;849;p58"/>
          <p:cNvSpPr txBox="1"/>
          <p:nvPr/>
        </p:nvSpPr>
        <p:spPr>
          <a:xfrm>
            <a:off x="1297025" y="3756475"/>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dk1"/>
                </a:solidFill>
                <a:latin typeface="Orbitron Black"/>
                <a:ea typeface="Orbitron Black"/>
                <a:cs typeface="Orbitron Black"/>
                <a:sym typeface="Orbitron Black"/>
              </a:rPr>
              <a:t>Consistency</a:t>
            </a:r>
          </a:p>
        </p:txBody>
      </p:sp>
      <p:sp>
        <p:nvSpPr>
          <p:cNvPr id="850" name="Google Shape;850;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 of Artificial Neural Networks</a:t>
            </a:r>
            <a:endParaRPr dirty="0"/>
          </a:p>
        </p:txBody>
      </p:sp>
      <p:sp>
        <p:nvSpPr>
          <p:cNvPr id="3" name="Rectangle 2">
            <a:extLst>
              <a:ext uri="{FF2B5EF4-FFF2-40B4-BE49-F238E27FC236}">
                <a16:creationId xmlns:a16="http://schemas.microsoft.com/office/drawing/2014/main" id="{EE58EA77-D758-4263-B5CF-6E9F0CBF620F}"/>
              </a:ext>
            </a:extLst>
          </p:cNvPr>
          <p:cNvSpPr/>
          <p:nvPr/>
        </p:nvSpPr>
        <p:spPr>
          <a:xfrm>
            <a:off x="2806262" y="2648607"/>
            <a:ext cx="1109030" cy="9091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7DC4A75-546F-461A-A3B3-5745737C23F5}"/>
              </a:ext>
            </a:extLst>
          </p:cNvPr>
          <p:cNvSpPr/>
          <p:nvPr/>
        </p:nvSpPr>
        <p:spPr>
          <a:xfrm>
            <a:off x="5230104" y="2595658"/>
            <a:ext cx="1109030" cy="9091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58"/>
          <p:cNvGrpSpPr/>
          <p:nvPr/>
        </p:nvGrpSpPr>
        <p:grpSpPr>
          <a:xfrm>
            <a:off x="2709950" y="1438968"/>
            <a:ext cx="3722238" cy="3352473"/>
            <a:chOff x="2709950" y="1438968"/>
            <a:chExt cx="3722238" cy="3352473"/>
          </a:xfrm>
        </p:grpSpPr>
        <p:sp>
          <p:nvSpPr>
            <p:cNvPr id="757" name="Google Shape;757;p58"/>
            <p:cNvSpPr/>
            <p:nvPr/>
          </p:nvSpPr>
          <p:spPr>
            <a:xfrm rot="2700000" flipH="1">
              <a:off x="488293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8"/>
            <p:cNvSpPr/>
            <p:nvPr/>
          </p:nvSpPr>
          <p:spPr>
            <a:xfrm rot="2700000" flipH="1">
              <a:off x="3539280" y="3897259"/>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8"/>
            <p:cNvSpPr/>
            <p:nvPr/>
          </p:nvSpPr>
          <p:spPr>
            <a:xfrm rot="-2700000" flipH="1">
              <a:off x="5538005" y="2712484"/>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8"/>
            <p:cNvSpPr/>
            <p:nvPr/>
          </p:nvSpPr>
          <p:spPr>
            <a:xfrm rot="2700000">
              <a:off x="2863367" y="2712484"/>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rot="8100000">
              <a:off x="488293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rot="8100000">
              <a:off x="3539280" y="1592385"/>
              <a:ext cx="740765" cy="740765"/>
            </a:xfrm>
            <a:prstGeom prst="arc">
              <a:avLst>
                <a:gd name="adj1" fmla="val 13427665"/>
                <a:gd name="adj2" fmla="val 262605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8"/>
          <p:cNvGrpSpPr/>
          <p:nvPr/>
        </p:nvGrpSpPr>
        <p:grpSpPr>
          <a:xfrm>
            <a:off x="3599918" y="2334075"/>
            <a:ext cx="1944166" cy="1559600"/>
            <a:chOff x="3599918" y="2334075"/>
            <a:chExt cx="1944166" cy="1559600"/>
          </a:xfrm>
        </p:grpSpPr>
        <p:cxnSp>
          <p:nvCxnSpPr>
            <p:cNvPr id="764" name="Google Shape;764;p58"/>
            <p:cNvCxnSpPr/>
            <p:nvPr/>
          </p:nvCxnSpPr>
          <p:spPr>
            <a:xfrm>
              <a:off x="3904350" y="2339400"/>
              <a:ext cx="672000" cy="221100"/>
            </a:xfrm>
            <a:prstGeom prst="bentConnector3">
              <a:avLst>
                <a:gd name="adj1" fmla="val -792"/>
              </a:avLst>
            </a:prstGeom>
            <a:noFill/>
            <a:ln w="9525" cap="flat" cmpd="sng">
              <a:solidFill>
                <a:schemeClr val="accent1"/>
              </a:solidFill>
              <a:prstDash val="solid"/>
              <a:round/>
              <a:headEnd type="none" w="med" len="med"/>
              <a:tailEnd type="none" w="med" len="med"/>
            </a:ln>
          </p:spPr>
        </p:cxnSp>
        <p:cxnSp>
          <p:nvCxnSpPr>
            <p:cNvPr id="765" name="Google Shape;765;p58"/>
            <p:cNvCxnSpPr/>
            <p:nvPr/>
          </p:nvCxnSpPr>
          <p:spPr>
            <a:xfrm flipH="1">
              <a:off x="4576400" y="2334075"/>
              <a:ext cx="684600" cy="226500"/>
            </a:xfrm>
            <a:prstGeom prst="bentConnector3">
              <a:avLst>
                <a:gd name="adj1" fmla="val 0"/>
              </a:avLst>
            </a:prstGeom>
            <a:noFill/>
            <a:ln w="9525" cap="flat" cmpd="sng">
              <a:solidFill>
                <a:schemeClr val="accent1"/>
              </a:solidFill>
              <a:prstDash val="solid"/>
              <a:round/>
              <a:headEnd type="none" w="med" len="med"/>
              <a:tailEnd type="none" w="med" len="med"/>
            </a:ln>
          </p:spPr>
        </p:cxnSp>
        <p:cxnSp>
          <p:nvCxnSpPr>
            <p:cNvPr id="766" name="Google Shape;766;p58"/>
            <p:cNvCxnSpPr/>
            <p:nvPr/>
          </p:nvCxnSpPr>
          <p:spPr>
            <a:xfrm rot="10800000" flipH="1">
              <a:off x="3899025" y="3670175"/>
              <a:ext cx="677400" cy="223500"/>
            </a:xfrm>
            <a:prstGeom prst="bentConnector3">
              <a:avLst>
                <a:gd name="adj1" fmla="val 786"/>
              </a:avLst>
            </a:prstGeom>
            <a:noFill/>
            <a:ln w="9525" cap="flat" cmpd="sng">
              <a:solidFill>
                <a:schemeClr val="accent1"/>
              </a:solidFill>
              <a:prstDash val="solid"/>
              <a:round/>
              <a:headEnd type="none" w="med" len="med"/>
              <a:tailEnd type="none" w="med" len="med"/>
            </a:ln>
          </p:spPr>
        </p:cxnSp>
        <p:cxnSp>
          <p:nvCxnSpPr>
            <p:cNvPr id="767" name="Google Shape;767;p58"/>
            <p:cNvCxnSpPr/>
            <p:nvPr/>
          </p:nvCxnSpPr>
          <p:spPr>
            <a:xfrm rot="10800000">
              <a:off x="4576400" y="3670175"/>
              <a:ext cx="684600" cy="223500"/>
            </a:xfrm>
            <a:prstGeom prst="bentConnector3">
              <a:avLst>
                <a:gd name="adj1" fmla="val 778"/>
              </a:avLst>
            </a:prstGeom>
            <a:noFill/>
            <a:ln w="9525" cap="flat" cmpd="sng">
              <a:solidFill>
                <a:schemeClr val="accent1"/>
              </a:solidFill>
              <a:prstDash val="solid"/>
              <a:round/>
              <a:headEnd type="none" w="med" len="med"/>
              <a:tailEnd type="none" w="med" len="med"/>
            </a:ln>
          </p:spPr>
        </p:cxnSp>
        <p:cxnSp>
          <p:nvCxnSpPr>
            <p:cNvPr id="768" name="Google Shape;768;p58"/>
            <p:cNvCxnSpPr/>
            <p:nvPr/>
          </p:nvCxnSpPr>
          <p:spPr>
            <a:xfrm>
              <a:off x="3599918" y="3081825"/>
              <a:ext cx="966000" cy="930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769" name="Google Shape;769;p58"/>
            <p:cNvCxnSpPr/>
            <p:nvPr/>
          </p:nvCxnSpPr>
          <p:spPr>
            <a:xfrm flipH="1">
              <a:off x="4566684" y="3081825"/>
              <a:ext cx="977400" cy="93000"/>
            </a:xfrm>
            <a:prstGeom prst="bentConnector3">
              <a:avLst>
                <a:gd name="adj1" fmla="val 50000"/>
              </a:avLst>
            </a:prstGeom>
            <a:noFill/>
            <a:ln w="9525" cap="flat" cmpd="sng">
              <a:solidFill>
                <a:schemeClr val="accent1"/>
              </a:solidFill>
              <a:prstDash val="solid"/>
              <a:round/>
              <a:headEnd type="none" w="med" len="med"/>
              <a:tailEnd type="none" w="med" len="med"/>
            </a:ln>
          </p:spPr>
        </p:cxnSp>
      </p:grpSp>
      <p:sp>
        <p:nvSpPr>
          <p:cNvPr id="770" name="Google Shape;770;p58"/>
          <p:cNvSpPr txBox="1"/>
          <p:nvPr/>
        </p:nvSpPr>
        <p:spPr>
          <a:xfrm>
            <a:off x="867103" y="1910145"/>
            <a:ext cx="2516122" cy="669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dirty="0">
                <a:solidFill>
                  <a:schemeClr val="dk1"/>
                </a:solidFill>
                <a:latin typeface="Darker Grotesque"/>
                <a:ea typeface="Darker Grotesque"/>
                <a:cs typeface="Darker Grotesque"/>
                <a:sym typeface="Darker Grotesque"/>
              </a:rPr>
              <a:t>ANN’s hard to compute, because of parallel processing feature</a:t>
            </a:r>
            <a:endParaRPr dirty="0">
              <a:solidFill>
                <a:schemeClr val="dk1"/>
              </a:solidFill>
              <a:latin typeface="Darker Grotesque"/>
              <a:ea typeface="Darker Grotesque"/>
              <a:cs typeface="Darker Grotesque"/>
              <a:sym typeface="Darker Grotesque"/>
            </a:endParaRPr>
          </a:p>
        </p:txBody>
      </p:sp>
      <p:sp>
        <p:nvSpPr>
          <p:cNvPr id="773" name="Google Shape;773;p58"/>
          <p:cNvSpPr txBox="1"/>
          <p:nvPr/>
        </p:nvSpPr>
        <p:spPr>
          <a:xfrm>
            <a:off x="5776800" y="1902272"/>
            <a:ext cx="2736580"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Darker Grotesque"/>
                <a:ea typeface="Darker Grotesque"/>
                <a:cs typeface="Darker Grotesque"/>
                <a:sym typeface="Darker Grotesque"/>
              </a:rPr>
              <a:t>It’s hard to build or predict a proper NN structure at the very first try</a:t>
            </a:r>
            <a:endParaRPr dirty="0">
              <a:solidFill>
                <a:schemeClr val="dk1"/>
              </a:solidFill>
              <a:latin typeface="Darker Grotesque"/>
              <a:ea typeface="Darker Grotesque"/>
              <a:cs typeface="Darker Grotesque"/>
              <a:sym typeface="Darker Grotesque"/>
            </a:endParaRPr>
          </a:p>
        </p:txBody>
      </p:sp>
      <p:sp>
        <p:nvSpPr>
          <p:cNvPr id="774" name="Google Shape;774;p58"/>
          <p:cNvSpPr txBox="1"/>
          <p:nvPr/>
        </p:nvSpPr>
        <p:spPr>
          <a:xfrm>
            <a:off x="5776796" y="4259700"/>
            <a:ext cx="2736584" cy="6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42424"/>
                </a:solidFill>
                <a:latin typeface="Darker Grotesque"/>
                <a:ea typeface="Darker Grotesque"/>
                <a:cs typeface="Darker Grotesque"/>
                <a:sym typeface="Darker Grotesque"/>
              </a:rPr>
              <a:t>It means even you get the perfect solution you wouldn’t know how NN got the answer (</a:t>
            </a:r>
            <a:r>
              <a:rPr lang="en-US" b="1" dirty="0">
                <a:solidFill>
                  <a:srgbClr val="242424"/>
                </a:solidFill>
                <a:latin typeface="Darker Grotesque"/>
                <a:ea typeface="Darker Grotesque"/>
                <a:cs typeface="Darker Grotesque"/>
                <a:sym typeface="Darker Grotesque"/>
              </a:rPr>
              <a:t>anonymous processing</a:t>
            </a:r>
            <a:r>
              <a:rPr lang="en-US" dirty="0">
                <a:solidFill>
                  <a:srgbClr val="242424"/>
                </a:solidFill>
                <a:latin typeface="Darker Grotesque"/>
                <a:ea typeface="Darker Grotesque"/>
                <a:cs typeface="Darker Grotesque"/>
                <a:sym typeface="Darker Grotesque"/>
              </a:rPr>
              <a:t>)</a:t>
            </a:r>
            <a:endParaRPr dirty="0">
              <a:solidFill>
                <a:schemeClr val="dk1"/>
              </a:solidFill>
              <a:latin typeface="Darker Grotesque"/>
              <a:ea typeface="Darker Grotesque"/>
              <a:cs typeface="Darker Grotesque"/>
              <a:sym typeface="Darker Grotesque"/>
            </a:endParaRPr>
          </a:p>
        </p:txBody>
      </p:sp>
      <p:sp>
        <p:nvSpPr>
          <p:cNvPr id="775" name="Google Shape;775;p58"/>
          <p:cNvSpPr txBox="1"/>
          <p:nvPr/>
        </p:nvSpPr>
        <p:spPr>
          <a:xfrm>
            <a:off x="867103" y="4259696"/>
            <a:ext cx="2516122" cy="669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dk1"/>
                </a:solidFill>
                <a:latin typeface="Darker Grotesque"/>
                <a:ea typeface="Darker Grotesque"/>
                <a:cs typeface="Darker Grotesque"/>
                <a:sym typeface="Darker Grotesque"/>
              </a:rPr>
              <a:t>Most of the problems can be solve by NN may also be solved by statistical models</a:t>
            </a:r>
          </a:p>
        </p:txBody>
      </p:sp>
      <p:sp>
        <p:nvSpPr>
          <p:cNvPr id="776" name="Google Shape;776;p58"/>
          <p:cNvSpPr/>
          <p:nvPr/>
        </p:nvSpPr>
        <p:spPr>
          <a:xfrm>
            <a:off x="3929813" y="2473953"/>
            <a:ext cx="1282491" cy="1282515"/>
          </a:xfrm>
          <a:custGeom>
            <a:avLst/>
            <a:gdLst/>
            <a:ahLst/>
            <a:cxnLst/>
            <a:rect l="l" t="t" r="r" b="b"/>
            <a:pathLst>
              <a:path w="55078" h="55079" extrusionOk="0">
                <a:moveTo>
                  <a:pt x="27687" y="1"/>
                </a:moveTo>
                <a:cubicBezTo>
                  <a:pt x="12280" y="1"/>
                  <a:pt x="0" y="12281"/>
                  <a:pt x="0" y="27391"/>
                </a:cubicBezTo>
                <a:cubicBezTo>
                  <a:pt x="0" y="42524"/>
                  <a:pt x="12280" y="55078"/>
                  <a:pt x="27687" y="55078"/>
                </a:cubicBezTo>
                <a:cubicBezTo>
                  <a:pt x="42798" y="55078"/>
                  <a:pt x="55078" y="42524"/>
                  <a:pt x="55078" y="27391"/>
                </a:cubicBezTo>
                <a:cubicBezTo>
                  <a:pt x="55078" y="12281"/>
                  <a:pt x="42798" y="1"/>
                  <a:pt x="27687" y="1"/>
                </a:cubicBezTo>
                <a:close/>
              </a:path>
            </a:pathLst>
          </a:custGeom>
          <a:solidFill>
            <a:schemeClr val="dk2"/>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8"/>
          <p:cNvGrpSpPr/>
          <p:nvPr/>
        </p:nvGrpSpPr>
        <p:grpSpPr>
          <a:xfrm>
            <a:off x="5776795" y="2969181"/>
            <a:ext cx="319692" cy="319665"/>
            <a:chOff x="-5276050" y="2037975"/>
            <a:chExt cx="292250" cy="292225"/>
          </a:xfrm>
        </p:grpSpPr>
        <p:sp>
          <p:nvSpPr>
            <p:cNvPr id="778" name="Google Shape;778;p58"/>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1E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8"/>
          <p:cNvGrpSpPr/>
          <p:nvPr/>
        </p:nvGrpSpPr>
        <p:grpSpPr>
          <a:xfrm>
            <a:off x="2969109" y="1689293"/>
            <a:ext cx="3194232" cy="2851758"/>
            <a:chOff x="2969109" y="1551828"/>
            <a:chExt cx="3194232" cy="2851758"/>
          </a:xfrm>
        </p:grpSpPr>
        <p:grpSp>
          <p:nvGrpSpPr>
            <p:cNvPr id="782" name="Google Shape;782;p58"/>
            <p:cNvGrpSpPr/>
            <p:nvPr/>
          </p:nvGrpSpPr>
          <p:grpSpPr>
            <a:xfrm>
              <a:off x="3649474" y="1551828"/>
              <a:ext cx="2513868" cy="2851758"/>
              <a:chOff x="3462688" y="1418586"/>
              <a:chExt cx="2996267" cy="3398997"/>
            </a:xfrm>
          </p:grpSpPr>
          <p:sp>
            <p:nvSpPr>
              <p:cNvPr id="783" name="Google Shape;783;p58"/>
              <p:cNvSpPr/>
              <p:nvPr/>
            </p:nvSpPr>
            <p:spPr>
              <a:xfrm>
                <a:off x="505703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3462688" y="1418586"/>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a:off x="5831234" y="2732977"/>
                <a:ext cx="627722" cy="651623"/>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8"/>
              <p:cNvSpPr/>
              <p:nvPr/>
            </p:nvSpPr>
            <p:spPr>
              <a:xfrm>
                <a:off x="505703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3462688" y="4189861"/>
                <a:ext cx="627722" cy="627722"/>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58"/>
            <p:cNvSpPr/>
            <p:nvPr/>
          </p:nvSpPr>
          <p:spPr>
            <a:xfrm>
              <a:off x="2969109" y="2666328"/>
              <a:ext cx="526648" cy="526648"/>
            </a:xfrm>
            <a:custGeom>
              <a:avLst/>
              <a:gdLst/>
              <a:ahLst/>
              <a:cxnLst/>
              <a:rect l="l" t="t" r="r" b="b"/>
              <a:pathLst>
                <a:path w="29970" h="29970" extrusionOk="0">
                  <a:moveTo>
                    <a:pt x="14837" y="0"/>
                  </a:moveTo>
                  <a:cubicBezTo>
                    <a:pt x="6574" y="0"/>
                    <a:pt x="0" y="6574"/>
                    <a:pt x="0" y="14837"/>
                  </a:cubicBezTo>
                  <a:cubicBezTo>
                    <a:pt x="0" y="23122"/>
                    <a:pt x="6574" y="29970"/>
                    <a:pt x="14837" y="29970"/>
                  </a:cubicBezTo>
                  <a:cubicBezTo>
                    <a:pt x="23122" y="29970"/>
                    <a:pt x="29970" y="23122"/>
                    <a:pt x="29970" y="14837"/>
                  </a:cubicBezTo>
                  <a:cubicBezTo>
                    <a:pt x="29970" y="6574"/>
                    <a:pt x="23122" y="0"/>
                    <a:pt x="14837" y="0"/>
                  </a:cubicBezTo>
                  <a:close/>
                </a:path>
              </a:pathLst>
            </a:custGeom>
            <a:solidFill>
              <a:schemeClr val="dk2"/>
            </a:solidFill>
            <a:ln>
              <a:noFill/>
            </a:ln>
            <a:effectLst>
              <a:outerShdw blurRad="128588"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58"/>
          <p:cNvGrpSpPr/>
          <p:nvPr/>
        </p:nvGrpSpPr>
        <p:grpSpPr>
          <a:xfrm>
            <a:off x="3766624" y="1781148"/>
            <a:ext cx="286046" cy="338202"/>
            <a:chOff x="4018155" y="2199864"/>
            <a:chExt cx="286018" cy="338168"/>
          </a:xfrm>
        </p:grpSpPr>
        <p:sp>
          <p:nvSpPr>
            <p:cNvPr id="790" name="Google Shape;790;p58"/>
            <p:cNvSpPr/>
            <p:nvPr/>
          </p:nvSpPr>
          <p:spPr>
            <a:xfrm>
              <a:off x="4018155" y="2199864"/>
              <a:ext cx="286018" cy="338168"/>
            </a:xfrm>
            <a:custGeom>
              <a:avLst/>
              <a:gdLst/>
              <a:ahLst/>
              <a:cxnLst/>
              <a:rect l="l" t="t" r="r" b="b"/>
              <a:pathLst>
                <a:path w="10607" h="12541" extrusionOk="0">
                  <a:moveTo>
                    <a:pt x="7873" y="4070"/>
                  </a:moveTo>
                  <a:lnTo>
                    <a:pt x="7873" y="8486"/>
                  </a:lnTo>
                  <a:lnTo>
                    <a:pt x="2734" y="8486"/>
                  </a:lnTo>
                  <a:lnTo>
                    <a:pt x="2734" y="4070"/>
                  </a:lnTo>
                  <a:close/>
                  <a:moveTo>
                    <a:pt x="4935" y="755"/>
                  </a:moveTo>
                  <a:lnTo>
                    <a:pt x="4935" y="3332"/>
                  </a:lnTo>
                  <a:lnTo>
                    <a:pt x="1995" y="3332"/>
                  </a:lnTo>
                  <a:lnTo>
                    <a:pt x="1995" y="9209"/>
                  </a:lnTo>
                  <a:lnTo>
                    <a:pt x="4935" y="9209"/>
                  </a:lnTo>
                  <a:lnTo>
                    <a:pt x="4935" y="11801"/>
                  </a:lnTo>
                  <a:cubicBezTo>
                    <a:pt x="2592" y="11613"/>
                    <a:pt x="738" y="9633"/>
                    <a:pt x="738" y="7244"/>
                  </a:cubicBezTo>
                  <a:lnTo>
                    <a:pt x="738" y="5295"/>
                  </a:lnTo>
                  <a:cubicBezTo>
                    <a:pt x="738" y="2907"/>
                    <a:pt x="2592" y="943"/>
                    <a:pt x="4935" y="755"/>
                  </a:cubicBezTo>
                  <a:close/>
                  <a:moveTo>
                    <a:pt x="5672" y="755"/>
                  </a:moveTo>
                  <a:cubicBezTo>
                    <a:pt x="8015" y="943"/>
                    <a:pt x="9869" y="2907"/>
                    <a:pt x="9869" y="5295"/>
                  </a:cubicBezTo>
                  <a:lnTo>
                    <a:pt x="9869" y="7244"/>
                  </a:lnTo>
                  <a:cubicBezTo>
                    <a:pt x="9869" y="9633"/>
                    <a:pt x="8015" y="11613"/>
                    <a:pt x="5672" y="11801"/>
                  </a:cubicBezTo>
                  <a:lnTo>
                    <a:pt x="5672" y="9209"/>
                  </a:lnTo>
                  <a:lnTo>
                    <a:pt x="8612" y="9209"/>
                  </a:lnTo>
                  <a:lnTo>
                    <a:pt x="8612" y="3332"/>
                  </a:lnTo>
                  <a:lnTo>
                    <a:pt x="5672" y="3332"/>
                  </a:lnTo>
                  <a:lnTo>
                    <a:pt x="5672" y="755"/>
                  </a:lnTo>
                  <a:close/>
                  <a:moveTo>
                    <a:pt x="5295" y="0"/>
                  </a:moveTo>
                  <a:cubicBezTo>
                    <a:pt x="3881" y="0"/>
                    <a:pt x="2561" y="550"/>
                    <a:pt x="1555" y="1555"/>
                  </a:cubicBezTo>
                  <a:cubicBezTo>
                    <a:pt x="550" y="2561"/>
                    <a:pt x="0" y="3881"/>
                    <a:pt x="0" y="5295"/>
                  </a:cubicBezTo>
                  <a:lnTo>
                    <a:pt x="0" y="7244"/>
                  </a:lnTo>
                  <a:cubicBezTo>
                    <a:pt x="0" y="8658"/>
                    <a:pt x="550" y="9995"/>
                    <a:pt x="1555" y="11000"/>
                  </a:cubicBezTo>
                  <a:cubicBezTo>
                    <a:pt x="2561" y="11990"/>
                    <a:pt x="3881" y="12540"/>
                    <a:pt x="5295" y="12540"/>
                  </a:cubicBezTo>
                  <a:cubicBezTo>
                    <a:pt x="6710" y="12540"/>
                    <a:pt x="8046" y="11990"/>
                    <a:pt x="9052" y="11000"/>
                  </a:cubicBezTo>
                  <a:cubicBezTo>
                    <a:pt x="10057" y="9995"/>
                    <a:pt x="10607" y="8658"/>
                    <a:pt x="10607" y="7244"/>
                  </a:cubicBezTo>
                  <a:lnTo>
                    <a:pt x="10607" y="5295"/>
                  </a:lnTo>
                  <a:cubicBezTo>
                    <a:pt x="10607" y="3881"/>
                    <a:pt x="10057" y="2561"/>
                    <a:pt x="9052" y="1555"/>
                  </a:cubicBezTo>
                  <a:cubicBezTo>
                    <a:pt x="8046" y="550"/>
                    <a:pt x="6710" y="0"/>
                    <a:pt x="5295"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4111781" y="2329518"/>
              <a:ext cx="59350" cy="79250"/>
            </a:xfrm>
            <a:custGeom>
              <a:avLst/>
              <a:gdLst/>
              <a:ahLst/>
              <a:cxnLst/>
              <a:rect l="l" t="t" r="r" b="b"/>
              <a:pathLst>
                <a:path w="2201" h="2939" extrusionOk="0">
                  <a:moveTo>
                    <a:pt x="1463" y="739"/>
                  </a:moveTo>
                  <a:lnTo>
                    <a:pt x="1463" y="1462"/>
                  </a:lnTo>
                  <a:lnTo>
                    <a:pt x="723" y="1462"/>
                  </a:lnTo>
                  <a:lnTo>
                    <a:pt x="723" y="739"/>
                  </a:lnTo>
                  <a:close/>
                  <a:moveTo>
                    <a:pt x="0" y="1"/>
                  </a:moveTo>
                  <a:lnTo>
                    <a:pt x="0" y="2939"/>
                  </a:lnTo>
                  <a:lnTo>
                    <a:pt x="723" y="2939"/>
                  </a:lnTo>
                  <a:lnTo>
                    <a:pt x="723" y="2201"/>
                  </a:lnTo>
                  <a:lnTo>
                    <a:pt x="1463" y="2201"/>
                  </a:lnTo>
                  <a:lnTo>
                    <a:pt x="1463" y="2939"/>
                  </a:lnTo>
                  <a:lnTo>
                    <a:pt x="2200" y="2939"/>
                  </a:lnTo>
                  <a:lnTo>
                    <a:pt x="22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p:nvPr/>
          </p:nvSpPr>
          <p:spPr>
            <a:xfrm>
              <a:off x="4191035" y="2329518"/>
              <a:ext cx="19523" cy="79250"/>
            </a:xfrm>
            <a:custGeom>
              <a:avLst/>
              <a:gdLst/>
              <a:ahLst/>
              <a:cxnLst/>
              <a:rect l="l" t="t" r="r" b="b"/>
              <a:pathLst>
                <a:path w="724" h="2939" extrusionOk="0">
                  <a:moveTo>
                    <a:pt x="1" y="1"/>
                  </a:moveTo>
                  <a:lnTo>
                    <a:pt x="1" y="2939"/>
                  </a:lnTo>
                  <a:lnTo>
                    <a:pt x="724" y="2939"/>
                  </a:lnTo>
                  <a:lnTo>
                    <a:pt x="72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8"/>
          <p:cNvGrpSpPr/>
          <p:nvPr/>
        </p:nvGrpSpPr>
        <p:grpSpPr>
          <a:xfrm>
            <a:off x="3749849" y="4150989"/>
            <a:ext cx="319675" cy="281979"/>
            <a:chOff x="1533193" y="2812617"/>
            <a:chExt cx="409787" cy="361466"/>
          </a:xfrm>
        </p:grpSpPr>
        <p:sp>
          <p:nvSpPr>
            <p:cNvPr id="794" name="Google Shape;794;p58"/>
            <p:cNvSpPr/>
            <p:nvPr/>
          </p:nvSpPr>
          <p:spPr>
            <a:xfrm>
              <a:off x="1533193" y="2812617"/>
              <a:ext cx="409787" cy="361466"/>
            </a:xfrm>
            <a:custGeom>
              <a:avLst/>
              <a:gdLst/>
              <a:ahLst/>
              <a:cxnLst/>
              <a:rect l="l" t="t" r="r" b="b"/>
              <a:pathLst>
                <a:path w="15197" h="13405" extrusionOk="0">
                  <a:moveTo>
                    <a:pt x="14301" y="880"/>
                  </a:moveTo>
                  <a:lnTo>
                    <a:pt x="14301" y="8958"/>
                  </a:lnTo>
                  <a:lnTo>
                    <a:pt x="896" y="8958"/>
                  </a:lnTo>
                  <a:lnTo>
                    <a:pt x="896" y="880"/>
                  </a:lnTo>
                  <a:close/>
                  <a:moveTo>
                    <a:pt x="14301" y="9838"/>
                  </a:moveTo>
                  <a:lnTo>
                    <a:pt x="14301" y="10733"/>
                  </a:lnTo>
                  <a:lnTo>
                    <a:pt x="896" y="10733"/>
                  </a:lnTo>
                  <a:lnTo>
                    <a:pt x="896" y="9838"/>
                  </a:lnTo>
                  <a:close/>
                  <a:moveTo>
                    <a:pt x="8487" y="11629"/>
                  </a:moveTo>
                  <a:lnTo>
                    <a:pt x="8487" y="12509"/>
                  </a:lnTo>
                  <a:lnTo>
                    <a:pt x="6710" y="12509"/>
                  </a:lnTo>
                  <a:lnTo>
                    <a:pt x="6710" y="11629"/>
                  </a:lnTo>
                  <a:close/>
                  <a:moveTo>
                    <a:pt x="1" y="0"/>
                  </a:moveTo>
                  <a:lnTo>
                    <a:pt x="1" y="11629"/>
                  </a:lnTo>
                  <a:lnTo>
                    <a:pt x="5815" y="11629"/>
                  </a:lnTo>
                  <a:lnTo>
                    <a:pt x="5815" y="12509"/>
                  </a:lnTo>
                  <a:lnTo>
                    <a:pt x="1776" y="12509"/>
                  </a:lnTo>
                  <a:lnTo>
                    <a:pt x="1776" y="13404"/>
                  </a:lnTo>
                  <a:lnTo>
                    <a:pt x="13405" y="13404"/>
                  </a:lnTo>
                  <a:lnTo>
                    <a:pt x="13405" y="12509"/>
                  </a:lnTo>
                  <a:lnTo>
                    <a:pt x="9382" y="12509"/>
                  </a:lnTo>
                  <a:lnTo>
                    <a:pt x="9382" y="11629"/>
                  </a:lnTo>
                  <a:lnTo>
                    <a:pt x="15196" y="11629"/>
                  </a:lnTo>
                  <a:lnTo>
                    <a:pt x="151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1677273" y="2860482"/>
              <a:ext cx="121639" cy="169529"/>
            </a:xfrm>
            <a:custGeom>
              <a:avLst/>
              <a:gdLst/>
              <a:ahLst/>
              <a:cxnLst/>
              <a:rect l="l" t="t" r="r" b="b"/>
              <a:pathLst>
                <a:path w="4511" h="6287" extrusionOk="0">
                  <a:moveTo>
                    <a:pt x="2247" y="897"/>
                  </a:moveTo>
                  <a:cubicBezTo>
                    <a:pt x="2750" y="897"/>
                    <a:pt x="3144" y="1289"/>
                    <a:pt x="3144" y="1777"/>
                  </a:cubicBezTo>
                  <a:cubicBezTo>
                    <a:pt x="3144" y="2263"/>
                    <a:pt x="2750" y="2672"/>
                    <a:pt x="2247" y="2672"/>
                  </a:cubicBezTo>
                  <a:cubicBezTo>
                    <a:pt x="1761" y="2672"/>
                    <a:pt x="1367" y="2263"/>
                    <a:pt x="1367" y="1777"/>
                  </a:cubicBezTo>
                  <a:cubicBezTo>
                    <a:pt x="1367" y="1289"/>
                    <a:pt x="1761" y="897"/>
                    <a:pt x="2247" y="897"/>
                  </a:cubicBezTo>
                  <a:close/>
                  <a:moveTo>
                    <a:pt x="2247" y="3552"/>
                  </a:moveTo>
                  <a:cubicBezTo>
                    <a:pt x="3002" y="3552"/>
                    <a:pt x="3615" y="4166"/>
                    <a:pt x="3615" y="4920"/>
                  </a:cubicBezTo>
                  <a:lnTo>
                    <a:pt x="3615" y="5391"/>
                  </a:lnTo>
                  <a:lnTo>
                    <a:pt x="881" y="5391"/>
                  </a:lnTo>
                  <a:lnTo>
                    <a:pt x="881" y="4920"/>
                  </a:lnTo>
                  <a:cubicBezTo>
                    <a:pt x="881" y="4166"/>
                    <a:pt x="1493" y="3552"/>
                    <a:pt x="2247" y="3552"/>
                  </a:cubicBezTo>
                  <a:close/>
                  <a:moveTo>
                    <a:pt x="2247" y="1"/>
                  </a:moveTo>
                  <a:cubicBezTo>
                    <a:pt x="1273" y="1"/>
                    <a:pt x="472" y="803"/>
                    <a:pt x="472" y="1777"/>
                  </a:cubicBezTo>
                  <a:cubicBezTo>
                    <a:pt x="472" y="2280"/>
                    <a:pt x="676" y="2720"/>
                    <a:pt x="1007" y="3049"/>
                  </a:cubicBezTo>
                  <a:cubicBezTo>
                    <a:pt x="393" y="3458"/>
                    <a:pt x="1" y="4149"/>
                    <a:pt x="1" y="4920"/>
                  </a:cubicBezTo>
                  <a:lnTo>
                    <a:pt x="1" y="6286"/>
                  </a:lnTo>
                  <a:lnTo>
                    <a:pt x="4510" y="6286"/>
                  </a:lnTo>
                  <a:lnTo>
                    <a:pt x="4510" y="4920"/>
                  </a:lnTo>
                  <a:cubicBezTo>
                    <a:pt x="4510" y="4149"/>
                    <a:pt x="4102" y="3458"/>
                    <a:pt x="3505" y="3049"/>
                  </a:cubicBezTo>
                  <a:cubicBezTo>
                    <a:pt x="3835" y="2720"/>
                    <a:pt x="4039" y="2280"/>
                    <a:pt x="4039" y="1777"/>
                  </a:cubicBezTo>
                  <a:cubicBezTo>
                    <a:pt x="4039" y="803"/>
                    <a:pt x="3238" y="1"/>
                    <a:pt x="2247"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1581085" y="3005857"/>
              <a:ext cx="24188" cy="24161"/>
            </a:xfrm>
            <a:custGeom>
              <a:avLst/>
              <a:gdLst/>
              <a:ahLst/>
              <a:cxnLst/>
              <a:rect l="l" t="t" r="r" b="b"/>
              <a:pathLst>
                <a:path w="897" h="896" extrusionOk="0">
                  <a:moveTo>
                    <a:pt x="0" y="0"/>
                  </a:moveTo>
                  <a:lnTo>
                    <a:pt x="0" y="895"/>
                  </a:lnTo>
                  <a:lnTo>
                    <a:pt x="896" y="895"/>
                  </a:lnTo>
                  <a:lnTo>
                    <a:pt x="8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1629381" y="3005857"/>
              <a:ext cx="23756" cy="24161"/>
            </a:xfrm>
            <a:custGeom>
              <a:avLst/>
              <a:gdLst/>
              <a:ahLst/>
              <a:cxnLst/>
              <a:rect l="l" t="t" r="r" b="b"/>
              <a:pathLst>
                <a:path w="881" h="896" extrusionOk="0">
                  <a:moveTo>
                    <a:pt x="0" y="0"/>
                  </a:moveTo>
                  <a:lnTo>
                    <a:pt x="0" y="895"/>
                  </a:lnTo>
                  <a:lnTo>
                    <a:pt x="880" y="895"/>
                  </a:lnTo>
                  <a:lnTo>
                    <a:pt x="88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1581085" y="2957938"/>
              <a:ext cx="24188" cy="24215"/>
            </a:xfrm>
            <a:custGeom>
              <a:avLst/>
              <a:gdLst/>
              <a:ahLst/>
              <a:cxnLst/>
              <a:rect l="l" t="t" r="r" b="b"/>
              <a:pathLst>
                <a:path w="897" h="898" extrusionOk="0">
                  <a:moveTo>
                    <a:pt x="0" y="1"/>
                  </a:moveTo>
                  <a:lnTo>
                    <a:pt x="0" y="897"/>
                  </a:lnTo>
                  <a:lnTo>
                    <a:pt x="896" y="897"/>
                  </a:lnTo>
                  <a:lnTo>
                    <a:pt x="89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1629381" y="2957938"/>
              <a:ext cx="23756" cy="24215"/>
            </a:xfrm>
            <a:custGeom>
              <a:avLst/>
              <a:gdLst/>
              <a:ahLst/>
              <a:cxnLst/>
              <a:rect l="l" t="t" r="r" b="b"/>
              <a:pathLst>
                <a:path w="881" h="898" extrusionOk="0">
                  <a:moveTo>
                    <a:pt x="0" y="1"/>
                  </a:moveTo>
                  <a:lnTo>
                    <a:pt x="0" y="897"/>
                  </a:lnTo>
                  <a:lnTo>
                    <a:pt x="880" y="897"/>
                  </a:lnTo>
                  <a:lnTo>
                    <a:pt x="88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1581085" y="2910073"/>
              <a:ext cx="24188" cy="24161"/>
            </a:xfrm>
            <a:custGeom>
              <a:avLst/>
              <a:gdLst/>
              <a:ahLst/>
              <a:cxnLst/>
              <a:rect l="l" t="t" r="r" b="b"/>
              <a:pathLst>
                <a:path w="897" h="896" extrusionOk="0">
                  <a:moveTo>
                    <a:pt x="0" y="1"/>
                  </a:moveTo>
                  <a:lnTo>
                    <a:pt x="0" y="896"/>
                  </a:lnTo>
                  <a:lnTo>
                    <a:pt x="896" y="896"/>
                  </a:lnTo>
                  <a:lnTo>
                    <a:pt x="89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p:nvPr/>
          </p:nvSpPr>
          <p:spPr>
            <a:xfrm>
              <a:off x="1629381" y="2910073"/>
              <a:ext cx="23756" cy="24161"/>
            </a:xfrm>
            <a:custGeom>
              <a:avLst/>
              <a:gdLst/>
              <a:ahLst/>
              <a:cxnLst/>
              <a:rect l="l" t="t" r="r" b="b"/>
              <a:pathLst>
                <a:path w="881" h="896" extrusionOk="0">
                  <a:moveTo>
                    <a:pt x="0" y="1"/>
                  </a:moveTo>
                  <a:lnTo>
                    <a:pt x="0" y="896"/>
                  </a:lnTo>
                  <a:lnTo>
                    <a:pt x="880" y="896"/>
                  </a:lnTo>
                  <a:lnTo>
                    <a:pt x="88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8"/>
            <p:cNvSpPr/>
            <p:nvPr/>
          </p:nvSpPr>
          <p:spPr>
            <a:xfrm>
              <a:off x="1581085" y="2862181"/>
              <a:ext cx="24188" cy="23756"/>
            </a:xfrm>
            <a:custGeom>
              <a:avLst/>
              <a:gdLst/>
              <a:ahLst/>
              <a:cxnLst/>
              <a:rect l="l" t="t" r="r" b="b"/>
              <a:pathLst>
                <a:path w="897" h="881" extrusionOk="0">
                  <a:moveTo>
                    <a:pt x="0" y="0"/>
                  </a:moveTo>
                  <a:lnTo>
                    <a:pt x="0" y="880"/>
                  </a:lnTo>
                  <a:lnTo>
                    <a:pt x="896" y="880"/>
                  </a:lnTo>
                  <a:lnTo>
                    <a:pt x="89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p:nvPr/>
          </p:nvSpPr>
          <p:spPr>
            <a:xfrm>
              <a:off x="1629381" y="2862181"/>
              <a:ext cx="23756" cy="23756"/>
            </a:xfrm>
            <a:custGeom>
              <a:avLst/>
              <a:gdLst/>
              <a:ahLst/>
              <a:cxnLst/>
              <a:rect l="l" t="t" r="r" b="b"/>
              <a:pathLst>
                <a:path w="881" h="881" extrusionOk="0">
                  <a:moveTo>
                    <a:pt x="0" y="0"/>
                  </a:moveTo>
                  <a:lnTo>
                    <a:pt x="0" y="880"/>
                  </a:lnTo>
                  <a:lnTo>
                    <a:pt x="880" y="880"/>
                  </a:lnTo>
                  <a:lnTo>
                    <a:pt x="88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8"/>
            <p:cNvSpPr/>
            <p:nvPr/>
          </p:nvSpPr>
          <p:spPr>
            <a:xfrm>
              <a:off x="1822621" y="3005857"/>
              <a:ext cx="24188" cy="24161"/>
            </a:xfrm>
            <a:custGeom>
              <a:avLst/>
              <a:gdLst/>
              <a:ahLst/>
              <a:cxnLst/>
              <a:rect l="l" t="t" r="r" b="b"/>
              <a:pathLst>
                <a:path w="897" h="896" extrusionOk="0">
                  <a:moveTo>
                    <a:pt x="0" y="0"/>
                  </a:moveTo>
                  <a:lnTo>
                    <a:pt x="0" y="895"/>
                  </a:lnTo>
                  <a:lnTo>
                    <a:pt x="897" y="895"/>
                  </a:lnTo>
                  <a:lnTo>
                    <a:pt x="8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8"/>
            <p:cNvSpPr/>
            <p:nvPr/>
          </p:nvSpPr>
          <p:spPr>
            <a:xfrm>
              <a:off x="1870917" y="3005857"/>
              <a:ext cx="23756" cy="24161"/>
            </a:xfrm>
            <a:custGeom>
              <a:avLst/>
              <a:gdLst/>
              <a:ahLst/>
              <a:cxnLst/>
              <a:rect l="l" t="t" r="r" b="b"/>
              <a:pathLst>
                <a:path w="881" h="896" extrusionOk="0">
                  <a:moveTo>
                    <a:pt x="1" y="0"/>
                  </a:moveTo>
                  <a:lnTo>
                    <a:pt x="1" y="895"/>
                  </a:lnTo>
                  <a:lnTo>
                    <a:pt x="881" y="895"/>
                  </a:lnTo>
                  <a:lnTo>
                    <a:pt x="88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8"/>
            <p:cNvSpPr/>
            <p:nvPr/>
          </p:nvSpPr>
          <p:spPr>
            <a:xfrm>
              <a:off x="1822621" y="2957938"/>
              <a:ext cx="24188" cy="24215"/>
            </a:xfrm>
            <a:custGeom>
              <a:avLst/>
              <a:gdLst/>
              <a:ahLst/>
              <a:cxnLst/>
              <a:rect l="l" t="t" r="r" b="b"/>
              <a:pathLst>
                <a:path w="897" h="898" extrusionOk="0">
                  <a:moveTo>
                    <a:pt x="0" y="1"/>
                  </a:moveTo>
                  <a:lnTo>
                    <a:pt x="0" y="897"/>
                  </a:lnTo>
                  <a:lnTo>
                    <a:pt x="897" y="897"/>
                  </a:lnTo>
                  <a:lnTo>
                    <a:pt x="897"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8"/>
            <p:cNvSpPr/>
            <p:nvPr/>
          </p:nvSpPr>
          <p:spPr>
            <a:xfrm>
              <a:off x="1870917" y="2957938"/>
              <a:ext cx="23756" cy="24215"/>
            </a:xfrm>
            <a:custGeom>
              <a:avLst/>
              <a:gdLst/>
              <a:ahLst/>
              <a:cxnLst/>
              <a:rect l="l" t="t" r="r" b="b"/>
              <a:pathLst>
                <a:path w="881" h="898" extrusionOk="0">
                  <a:moveTo>
                    <a:pt x="1" y="1"/>
                  </a:moveTo>
                  <a:lnTo>
                    <a:pt x="1" y="897"/>
                  </a:lnTo>
                  <a:lnTo>
                    <a:pt x="881" y="897"/>
                  </a:lnTo>
                  <a:lnTo>
                    <a:pt x="88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8"/>
            <p:cNvSpPr/>
            <p:nvPr/>
          </p:nvSpPr>
          <p:spPr>
            <a:xfrm>
              <a:off x="1822621" y="2910073"/>
              <a:ext cx="24188" cy="24161"/>
            </a:xfrm>
            <a:custGeom>
              <a:avLst/>
              <a:gdLst/>
              <a:ahLst/>
              <a:cxnLst/>
              <a:rect l="l" t="t" r="r" b="b"/>
              <a:pathLst>
                <a:path w="897" h="896" extrusionOk="0">
                  <a:moveTo>
                    <a:pt x="0" y="1"/>
                  </a:moveTo>
                  <a:lnTo>
                    <a:pt x="0" y="896"/>
                  </a:lnTo>
                  <a:lnTo>
                    <a:pt x="897" y="896"/>
                  </a:lnTo>
                  <a:lnTo>
                    <a:pt x="897"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8"/>
            <p:cNvSpPr/>
            <p:nvPr/>
          </p:nvSpPr>
          <p:spPr>
            <a:xfrm>
              <a:off x="1870917" y="2910073"/>
              <a:ext cx="23756" cy="24161"/>
            </a:xfrm>
            <a:custGeom>
              <a:avLst/>
              <a:gdLst/>
              <a:ahLst/>
              <a:cxnLst/>
              <a:rect l="l" t="t" r="r" b="b"/>
              <a:pathLst>
                <a:path w="881" h="896" extrusionOk="0">
                  <a:moveTo>
                    <a:pt x="1" y="1"/>
                  </a:moveTo>
                  <a:lnTo>
                    <a:pt x="1" y="896"/>
                  </a:lnTo>
                  <a:lnTo>
                    <a:pt x="881" y="896"/>
                  </a:lnTo>
                  <a:lnTo>
                    <a:pt x="88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8"/>
            <p:cNvSpPr/>
            <p:nvPr/>
          </p:nvSpPr>
          <p:spPr>
            <a:xfrm>
              <a:off x="1822621" y="2862181"/>
              <a:ext cx="24188" cy="23756"/>
            </a:xfrm>
            <a:custGeom>
              <a:avLst/>
              <a:gdLst/>
              <a:ahLst/>
              <a:cxnLst/>
              <a:rect l="l" t="t" r="r" b="b"/>
              <a:pathLst>
                <a:path w="897" h="881" extrusionOk="0">
                  <a:moveTo>
                    <a:pt x="0" y="0"/>
                  </a:moveTo>
                  <a:lnTo>
                    <a:pt x="0" y="880"/>
                  </a:lnTo>
                  <a:lnTo>
                    <a:pt x="897" y="880"/>
                  </a:lnTo>
                  <a:lnTo>
                    <a:pt x="8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8"/>
            <p:cNvSpPr/>
            <p:nvPr/>
          </p:nvSpPr>
          <p:spPr>
            <a:xfrm>
              <a:off x="1870917" y="2862181"/>
              <a:ext cx="23756" cy="23756"/>
            </a:xfrm>
            <a:custGeom>
              <a:avLst/>
              <a:gdLst/>
              <a:ahLst/>
              <a:cxnLst/>
              <a:rect l="l" t="t" r="r" b="b"/>
              <a:pathLst>
                <a:path w="881" h="881" extrusionOk="0">
                  <a:moveTo>
                    <a:pt x="1" y="0"/>
                  </a:moveTo>
                  <a:lnTo>
                    <a:pt x="1" y="880"/>
                  </a:lnTo>
                  <a:lnTo>
                    <a:pt x="881" y="880"/>
                  </a:lnTo>
                  <a:lnTo>
                    <a:pt x="88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8"/>
          <p:cNvGrpSpPr/>
          <p:nvPr/>
        </p:nvGrpSpPr>
        <p:grpSpPr>
          <a:xfrm>
            <a:off x="5110333" y="4134856"/>
            <a:ext cx="286042" cy="278721"/>
            <a:chOff x="727200" y="2807089"/>
            <a:chExt cx="382256" cy="372521"/>
          </a:xfrm>
        </p:grpSpPr>
        <p:sp>
          <p:nvSpPr>
            <p:cNvPr id="813" name="Google Shape;813;p58"/>
            <p:cNvSpPr/>
            <p:nvPr/>
          </p:nvSpPr>
          <p:spPr>
            <a:xfrm>
              <a:off x="727200" y="2807089"/>
              <a:ext cx="382256" cy="372521"/>
            </a:xfrm>
            <a:custGeom>
              <a:avLst/>
              <a:gdLst/>
              <a:ahLst/>
              <a:cxnLst/>
              <a:rect l="l" t="t" r="r" b="b"/>
              <a:pathLst>
                <a:path w="14176" h="13815" extrusionOk="0">
                  <a:moveTo>
                    <a:pt x="5076" y="803"/>
                  </a:moveTo>
                  <a:cubicBezTo>
                    <a:pt x="5956" y="803"/>
                    <a:pt x="6664" y="1509"/>
                    <a:pt x="6695" y="2389"/>
                  </a:cubicBezTo>
                  <a:cubicBezTo>
                    <a:pt x="6138" y="2173"/>
                    <a:pt x="5555" y="2065"/>
                    <a:pt x="4966" y="2065"/>
                  </a:cubicBezTo>
                  <a:cubicBezTo>
                    <a:pt x="4657" y="2065"/>
                    <a:pt x="4347" y="2094"/>
                    <a:pt x="4039" y="2154"/>
                  </a:cubicBezTo>
                  <a:lnTo>
                    <a:pt x="4024" y="2154"/>
                  </a:lnTo>
                  <a:cubicBezTo>
                    <a:pt x="3835" y="1886"/>
                    <a:pt x="3725" y="1557"/>
                    <a:pt x="3725" y="1211"/>
                  </a:cubicBezTo>
                  <a:lnTo>
                    <a:pt x="3725" y="803"/>
                  </a:lnTo>
                  <a:close/>
                  <a:moveTo>
                    <a:pt x="10467" y="803"/>
                  </a:moveTo>
                  <a:lnTo>
                    <a:pt x="10467" y="1211"/>
                  </a:lnTo>
                  <a:cubicBezTo>
                    <a:pt x="10467" y="1557"/>
                    <a:pt x="10356" y="1886"/>
                    <a:pt x="10167" y="2154"/>
                  </a:cubicBezTo>
                  <a:lnTo>
                    <a:pt x="10152" y="2154"/>
                  </a:lnTo>
                  <a:cubicBezTo>
                    <a:pt x="9844" y="2094"/>
                    <a:pt x="9532" y="2065"/>
                    <a:pt x="9222" y="2065"/>
                  </a:cubicBezTo>
                  <a:cubicBezTo>
                    <a:pt x="8630" y="2065"/>
                    <a:pt x="8043" y="2173"/>
                    <a:pt x="7496" y="2389"/>
                  </a:cubicBezTo>
                  <a:cubicBezTo>
                    <a:pt x="7512" y="1509"/>
                    <a:pt x="8235" y="803"/>
                    <a:pt x="9115" y="803"/>
                  </a:cubicBezTo>
                  <a:close/>
                  <a:moveTo>
                    <a:pt x="9188" y="2874"/>
                  </a:moveTo>
                  <a:cubicBezTo>
                    <a:pt x="9455" y="2874"/>
                    <a:pt x="9724" y="2901"/>
                    <a:pt x="9995" y="2955"/>
                  </a:cubicBezTo>
                  <a:cubicBezTo>
                    <a:pt x="11158" y="3175"/>
                    <a:pt x="12148" y="3914"/>
                    <a:pt x="12713" y="4966"/>
                  </a:cubicBezTo>
                  <a:cubicBezTo>
                    <a:pt x="13279" y="6003"/>
                    <a:pt x="13342" y="7246"/>
                    <a:pt x="12887" y="8346"/>
                  </a:cubicBezTo>
                  <a:lnTo>
                    <a:pt x="11881" y="10844"/>
                  </a:lnTo>
                  <a:cubicBezTo>
                    <a:pt x="11347" y="12164"/>
                    <a:pt x="10058" y="12997"/>
                    <a:pt x="8675" y="12997"/>
                  </a:cubicBezTo>
                  <a:cubicBezTo>
                    <a:pt x="8455" y="12997"/>
                    <a:pt x="8235" y="12981"/>
                    <a:pt x="7999" y="12934"/>
                  </a:cubicBezTo>
                  <a:cubicBezTo>
                    <a:pt x="7747" y="12886"/>
                    <a:pt x="7496" y="12809"/>
                    <a:pt x="7261" y="12698"/>
                  </a:cubicBezTo>
                  <a:lnTo>
                    <a:pt x="7087" y="12620"/>
                  </a:lnTo>
                  <a:lnTo>
                    <a:pt x="6930" y="12698"/>
                  </a:lnTo>
                  <a:cubicBezTo>
                    <a:pt x="6695" y="12809"/>
                    <a:pt x="6444" y="12886"/>
                    <a:pt x="6176" y="12934"/>
                  </a:cubicBezTo>
                  <a:cubicBezTo>
                    <a:pt x="5954" y="12977"/>
                    <a:pt x="5732" y="12998"/>
                    <a:pt x="5512" y="12998"/>
                  </a:cubicBezTo>
                  <a:cubicBezTo>
                    <a:pt x="4132" y="12998"/>
                    <a:pt x="2852" y="12172"/>
                    <a:pt x="2310" y="10844"/>
                  </a:cubicBezTo>
                  <a:lnTo>
                    <a:pt x="1289" y="8346"/>
                  </a:lnTo>
                  <a:cubicBezTo>
                    <a:pt x="849" y="7246"/>
                    <a:pt x="912" y="6003"/>
                    <a:pt x="1478" y="4966"/>
                  </a:cubicBezTo>
                  <a:cubicBezTo>
                    <a:pt x="2044" y="3914"/>
                    <a:pt x="3033" y="3175"/>
                    <a:pt x="4196" y="2955"/>
                  </a:cubicBezTo>
                  <a:cubicBezTo>
                    <a:pt x="4464" y="2892"/>
                    <a:pt x="4730" y="2877"/>
                    <a:pt x="4982" y="2877"/>
                  </a:cubicBezTo>
                  <a:cubicBezTo>
                    <a:pt x="5658" y="2877"/>
                    <a:pt x="6302" y="3034"/>
                    <a:pt x="6899" y="3363"/>
                  </a:cubicBezTo>
                  <a:lnTo>
                    <a:pt x="7087" y="3474"/>
                  </a:lnTo>
                  <a:lnTo>
                    <a:pt x="7292" y="3363"/>
                  </a:lnTo>
                  <a:cubicBezTo>
                    <a:pt x="7885" y="3039"/>
                    <a:pt x="8527" y="2874"/>
                    <a:pt x="9188" y="2874"/>
                  </a:cubicBezTo>
                  <a:close/>
                  <a:moveTo>
                    <a:pt x="2907" y="1"/>
                  </a:moveTo>
                  <a:lnTo>
                    <a:pt x="2907" y="1211"/>
                  </a:lnTo>
                  <a:cubicBezTo>
                    <a:pt x="2907" y="1635"/>
                    <a:pt x="3018" y="2043"/>
                    <a:pt x="3222" y="2405"/>
                  </a:cubicBezTo>
                  <a:cubicBezTo>
                    <a:pt x="2169" y="2814"/>
                    <a:pt x="1304" y="3568"/>
                    <a:pt x="755" y="4574"/>
                  </a:cubicBezTo>
                  <a:cubicBezTo>
                    <a:pt x="79" y="5846"/>
                    <a:pt x="1" y="7324"/>
                    <a:pt x="550" y="8644"/>
                  </a:cubicBezTo>
                  <a:lnTo>
                    <a:pt x="1556" y="11158"/>
                  </a:lnTo>
                  <a:cubicBezTo>
                    <a:pt x="2216" y="12777"/>
                    <a:pt x="3804" y="13814"/>
                    <a:pt x="5516" y="13814"/>
                  </a:cubicBezTo>
                  <a:cubicBezTo>
                    <a:pt x="5784" y="13814"/>
                    <a:pt x="6067" y="13783"/>
                    <a:pt x="6333" y="13720"/>
                  </a:cubicBezTo>
                  <a:cubicBezTo>
                    <a:pt x="6601" y="13672"/>
                    <a:pt x="6852" y="13594"/>
                    <a:pt x="7087" y="13500"/>
                  </a:cubicBezTo>
                  <a:cubicBezTo>
                    <a:pt x="7339" y="13594"/>
                    <a:pt x="7590" y="13672"/>
                    <a:pt x="7842" y="13720"/>
                  </a:cubicBezTo>
                  <a:cubicBezTo>
                    <a:pt x="8126" y="13778"/>
                    <a:pt x="8410" y="13806"/>
                    <a:pt x="8691" y="13806"/>
                  </a:cubicBezTo>
                  <a:cubicBezTo>
                    <a:pt x="10393" y="13806"/>
                    <a:pt x="11958" y="12777"/>
                    <a:pt x="12619" y="11158"/>
                  </a:cubicBezTo>
                  <a:lnTo>
                    <a:pt x="13641" y="8644"/>
                  </a:lnTo>
                  <a:cubicBezTo>
                    <a:pt x="14175" y="7324"/>
                    <a:pt x="14096" y="5846"/>
                    <a:pt x="13421" y="4574"/>
                  </a:cubicBezTo>
                  <a:cubicBezTo>
                    <a:pt x="12887" y="3568"/>
                    <a:pt x="12007" y="2814"/>
                    <a:pt x="10970" y="2405"/>
                  </a:cubicBezTo>
                  <a:cubicBezTo>
                    <a:pt x="11173" y="2043"/>
                    <a:pt x="11267" y="1635"/>
                    <a:pt x="11267" y="1211"/>
                  </a:cubicBezTo>
                  <a:lnTo>
                    <a:pt x="11267" y="1"/>
                  </a:lnTo>
                  <a:lnTo>
                    <a:pt x="9115" y="1"/>
                  </a:lnTo>
                  <a:cubicBezTo>
                    <a:pt x="8267" y="1"/>
                    <a:pt x="7527" y="425"/>
                    <a:pt x="7087" y="1085"/>
                  </a:cubicBezTo>
                  <a:cubicBezTo>
                    <a:pt x="6664" y="425"/>
                    <a:pt x="5909" y="1"/>
                    <a:pt x="507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8"/>
            <p:cNvSpPr/>
            <p:nvPr/>
          </p:nvSpPr>
          <p:spPr>
            <a:xfrm>
              <a:off x="885707" y="2988464"/>
              <a:ext cx="65687" cy="65282"/>
            </a:xfrm>
            <a:custGeom>
              <a:avLst/>
              <a:gdLst/>
              <a:ahLst/>
              <a:cxnLst/>
              <a:rect l="l" t="t" r="r" b="b"/>
              <a:pathLst>
                <a:path w="2436" h="2421" extrusionOk="0">
                  <a:moveTo>
                    <a:pt x="1209" y="802"/>
                  </a:moveTo>
                  <a:cubicBezTo>
                    <a:pt x="1446" y="802"/>
                    <a:pt x="1618" y="991"/>
                    <a:pt x="1618" y="1211"/>
                  </a:cubicBezTo>
                  <a:cubicBezTo>
                    <a:pt x="1618" y="1431"/>
                    <a:pt x="1446" y="1620"/>
                    <a:pt x="1209" y="1620"/>
                  </a:cubicBezTo>
                  <a:cubicBezTo>
                    <a:pt x="989" y="1620"/>
                    <a:pt x="817" y="1431"/>
                    <a:pt x="817" y="1211"/>
                  </a:cubicBezTo>
                  <a:cubicBezTo>
                    <a:pt x="817" y="991"/>
                    <a:pt x="989" y="802"/>
                    <a:pt x="1209" y="802"/>
                  </a:cubicBezTo>
                  <a:close/>
                  <a:moveTo>
                    <a:pt x="1209" y="0"/>
                  </a:moveTo>
                  <a:cubicBezTo>
                    <a:pt x="549" y="0"/>
                    <a:pt x="0" y="535"/>
                    <a:pt x="0" y="1211"/>
                  </a:cubicBezTo>
                  <a:cubicBezTo>
                    <a:pt x="0" y="1886"/>
                    <a:pt x="549" y="2420"/>
                    <a:pt x="1209" y="2420"/>
                  </a:cubicBezTo>
                  <a:cubicBezTo>
                    <a:pt x="1886" y="2420"/>
                    <a:pt x="2435" y="1886"/>
                    <a:pt x="2435" y="1211"/>
                  </a:cubicBezTo>
                  <a:cubicBezTo>
                    <a:pt x="2435" y="535"/>
                    <a:pt x="1886" y="0"/>
                    <a:pt x="120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8"/>
            <p:cNvSpPr/>
            <p:nvPr/>
          </p:nvSpPr>
          <p:spPr>
            <a:xfrm>
              <a:off x="819155" y="2944832"/>
              <a:ext cx="198328" cy="152568"/>
            </a:xfrm>
            <a:custGeom>
              <a:avLst/>
              <a:gdLst/>
              <a:ahLst/>
              <a:cxnLst/>
              <a:rect l="l" t="t" r="r" b="b"/>
              <a:pathLst>
                <a:path w="7355" h="5658" extrusionOk="0">
                  <a:moveTo>
                    <a:pt x="3677" y="801"/>
                  </a:moveTo>
                  <a:cubicBezTo>
                    <a:pt x="4479" y="801"/>
                    <a:pt x="5186" y="1163"/>
                    <a:pt x="5815" y="1870"/>
                  </a:cubicBezTo>
                  <a:cubicBezTo>
                    <a:pt x="6145" y="2247"/>
                    <a:pt x="6365" y="2624"/>
                    <a:pt x="6475" y="2829"/>
                  </a:cubicBezTo>
                  <a:cubicBezTo>
                    <a:pt x="6223" y="3332"/>
                    <a:pt x="5297" y="4856"/>
                    <a:pt x="3677" y="4856"/>
                  </a:cubicBezTo>
                  <a:cubicBezTo>
                    <a:pt x="2892" y="4856"/>
                    <a:pt x="2169" y="4495"/>
                    <a:pt x="1557" y="3787"/>
                  </a:cubicBezTo>
                  <a:cubicBezTo>
                    <a:pt x="1226" y="3410"/>
                    <a:pt x="1006" y="3033"/>
                    <a:pt x="897" y="2829"/>
                  </a:cubicBezTo>
                  <a:cubicBezTo>
                    <a:pt x="1148" y="2326"/>
                    <a:pt x="2059" y="801"/>
                    <a:pt x="3677" y="801"/>
                  </a:cubicBezTo>
                  <a:close/>
                  <a:moveTo>
                    <a:pt x="3677" y="0"/>
                  </a:moveTo>
                  <a:cubicBezTo>
                    <a:pt x="2657" y="0"/>
                    <a:pt x="1697" y="472"/>
                    <a:pt x="928" y="1352"/>
                  </a:cubicBezTo>
                  <a:cubicBezTo>
                    <a:pt x="362" y="1996"/>
                    <a:pt x="79" y="2640"/>
                    <a:pt x="79" y="2672"/>
                  </a:cubicBezTo>
                  <a:lnTo>
                    <a:pt x="0" y="2829"/>
                  </a:lnTo>
                  <a:lnTo>
                    <a:pt x="79" y="2986"/>
                  </a:lnTo>
                  <a:cubicBezTo>
                    <a:pt x="79" y="3018"/>
                    <a:pt x="362" y="3661"/>
                    <a:pt x="928" y="4306"/>
                  </a:cubicBezTo>
                  <a:cubicBezTo>
                    <a:pt x="1697" y="5186"/>
                    <a:pt x="2657" y="5658"/>
                    <a:pt x="3677" y="5658"/>
                  </a:cubicBezTo>
                  <a:cubicBezTo>
                    <a:pt x="4715" y="5658"/>
                    <a:pt x="5657" y="5186"/>
                    <a:pt x="6443" y="4306"/>
                  </a:cubicBezTo>
                  <a:cubicBezTo>
                    <a:pt x="7009" y="3661"/>
                    <a:pt x="7277" y="3018"/>
                    <a:pt x="7292" y="2986"/>
                  </a:cubicBezTo>
                  <a:lnTo>
                    <a:pt x="7355" y="2829"/>
                  </a:lnTo>
                  <a:lnTo>
                    <a:pt x="7292" y="2672"/>
                  </a:lnTo>
                  <a:cubicBezTo>
                    <a:pt x="7277" y="2640"/>
                    <a:pt x="7009" y="1996"/>
                    <a:pt x="6443" y="1352"/>
                  </a:cubicBezTo>
                  <a:cubicBezTo>
                    <a:pt x="5657" y="472"/>
                    <a:pt x="4715" y="0"/>
                    <a:pt x="3677"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8"/>
          <p:cNvGrpSpPr/>
          <p:nvPr/>
        </p:nvGrpSpPr>
        <p:grpSpPr>
          <a:xfrm>
            <a:off x="3085725" y="2898778"/>
            <a:ext cx="286050" cy="323705"/>
            <a:chOff x="2405711" y="3399509"/>
            <a:chExt cx="350896" cy="397087"/>
          </a:xfrm>
        </p:grpSpPr>
        <p:sp>
          <p:nvSpPr>
            <p:cNvPr id="817" name="Google Shape;817;p58"/>
            <p:cNvSpPr/>
            <p:nvPr/>
          </p:nvSpPr>
          <p:spPr>
            <a:xfrm>
              <a:off x="2405711" y="3399509"/>
              <a:ext cx="350896" cy="397087"/>
            </a:xfrm>
            <a:custGeom>
              <a:avLst/>
              <a:gdLst/>
              <a:ahLst/>
              <a:cxnLst/>
              <a:rect l="l" t="t" r="r" b="b"/>
              <a:pathLst>
                <a:path w="13013" h="14726" extrusionOk="0">
                  <a:moveTo>
                    <a:pt x="6506" y="865"/>
                  </a:moveTo>
                  <a:cubicBezTo>
                    <a:pt x="8786" y="865"/>
                    <a:pt x="10640" y="2703"/>
                    <a:pt x="10640" y="4983"/>
                  </a:cubicBezTo>
                  <a:cubicBezTo>
                    <a:pt x="10640" y="7261"/>
                    <a:pt x="8786" y="9115"/>
                    <a:pt x="6506" y="9115"/>
                  </a:cubicBezTo>
                  <a:cubicBezTo>
                    <a:pt x="4228" y="9115"/>
                    <a:pt x="2374" y="7261"/>
                    <a:pt x="2374" y="4983"/>
                  </a:cubicBezTo>
                  <a:cubicBezTo>
                    <a:pt x="2374" y="2703"/>
                    <a:pt x="4228" y="865"/>
                    <a:pt x="6506" y="865"/>
                  </a:cubicBezTo>
                  <a:close/>
                  <a:moveTo>
                    <a:pt x="2594" y="12132"/>
                  </a:moveTo>
                  <a:lnTo>
                    <a:pt x="2594" y="13861"/>
                  </a:lnTo>
                  <a:lnTo>
                    <a:pt x="866" y="13861"/>
                  </a:lnTo>
                  <a:lnTo>
                    <a:pt x="866" y="12132"/>
                  </a:lnTo>
                  <a:close/>
                  <a:moveTo>
                    <a:pt x="7371" y="12132"/>
                  </a:moveTo>
                  <a:lnTo>
                    <a:pt x="7371" y="13861"/>
                  </a:lnTo>
                  <a:lnTo>
                    <a:pt x="5643" y="13861"/>
                  </a:lnTo>
                  <a:lnTo>
                    <a:pt x="5643" y="12132"/>
                  </a:lnTo>
                  <a:close/>
                  <a:moveTo>
                    <a:pt x="12149" y="12132"/>
                  </a:moveTo>
                  <a:lnTo>
                    <a:pt x="12149" y="13861"/>
                  </a:lnTo>
                  <a:lnTo>
                    <a:pt x="10420" y="13861"/>
                  </a:lnTo>
                  <a:lnTo>
                    <a:pt x="10420" y="12132"/>
                  </a:lnTo>
                  <a:close/>
                  <a:moveTo>
                    <a:pt x="6506" y="0"/>
                  </a:moveTo>
                  <a:cubicBezTo>
                    <a:pt x="3757" y="0"/>
                    <a:pt x="1509" y="2232"/>
                    <a:pt x="1509" y="4983"/>
                  </a:cubicBezTo>
                  <a:cubicBezTo>
                    <a:pt x="1509" y="7591"/>
                    <a:pt x="3521" y="9743"/>
                    <a:pt x="6083" y="9963"/>
                  </a:cubicBezTo>
                  <a:lnTo>
                    <a:pt x="6083" y="11268"/>
                  </a:lnTo>
                  <a:lnTo>
                    <a:pt x="4778" y="11268"/>
                  </a:lnTo>
                  <a:lnTo>
                    <a:pt x="4778" y="12572"/>
                  </a:lnTo>
                  <a:lnTo>
                    <a:pt x="3458" y="12572"/>
                  </a:lnTo>
                  <a:lnTo>
                    <a:pt x="3458" y="11268"/>
                  </a:lnTo>
                  <a:lnTo>
                    <a:pt x="1" y="11268"/>
                  </a:lnTo>
                  <a:lnTo>
                    <a:pt x="1" y="14726"/>
                  </a:lnTo>
                  <a:lnTo>
                    <a:pt x="3458" y="14726"/>
                  </a:lnTo>
                  <a:lnTo>
                    <a:pt x="3458" y="13437"/>
                  </a:lnTo>
                  <a:lnTo>
                    <a:pt x="4778" y="13437"/>
                  </a:lnTo>
                  <a:lnTo>
                    <a:pt x="4778" y="14726"/>
                  </a:lnTo>
                  <a:lnTo>
                    <a:pt x="8235" y="14726"/>
                  </a:lnTo>
                  <a:lnTo>
                    <a:pt x="8235" y="13437"/>
                  </a:lnTo>
                  <a:lnTo>
                    <a:pt x="9555" y="13437"/>
                  </a:lnTo>
                  <a:lnTo>
                    <a:pt x="9555" y="14726"/>
                  </a:lnTo>
                  <a:lnTo>
                    <a:pt x="13012" y="14726"/>
                  </a:lnTo>
                  <a:lnTo>
                    <a:pt x="13012" y="11268"/>
                  </a:lnTo>
                  <a:lnTo>
                    <a:pt x="9555" y="11268"/>
                  </a:lnTo>
                  <a:lnTo>
                    <a:pt x="9555" y="12572"/>
                  </a:lnTo>
                  <a:lnTo>
                    <a:pt x="8235" y="12572"/>
                  </a:lnTo>
                  <a:lnTo>
                    <a:pt x="8235" y="11268"/>
                  </a:lnTo>
                  <a:lnTo>
                    <a:pt x="6931" y="11268"/>
                  </a:lnTo>
                  <a:lnTo>
                    <a:pt x="6931" y="9963"/>
                  </a:lnTo>
                  <a:cubicBezTo>
                    <a:pt x="9492" y="9743"/>
                    <a:pt x="11504" y="7591"/>
                    <a:pt x="11504" y="4983"/>
                  </a:cubicBezTo>
                  <a:cubicBezTo>
                    <a:pt x="11504" y="2232"/>
                    <a:pt x="9257" y="0"/>
                    <a:pt x="6506"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8"/>
            <p:cNvSpPr/>
            <p:nvPr/>
          </p:nvSpPr>
          <p:spPr>
            <a:xfrm>
              <a:off x="2493001" y="3446134"/>
              <a:ext cx="176324" cy="175893"/>
            </a:xfrm>
            <a:custGeom>
              <a:avLst/>
              <a:gdLst/>
              <a:ahLst/>
              <a:cxnLst/>
              <a:rect l="l" t="t" r="r" b="b"/>
              <a:pathLst>
                <a:path w="6539" h="6523" extrusionOk="0">
                  <a:moveTo>
                    <a:pt x="3269" y="1714"/>
                  </a:moveTo>
                  <a:cubicBezTo>
                    <a:pt x="4118" y="1714"/>
                    <a:pt x="4809" y="2405"/>
                    <a:pt x="4809" y="3254"/>
                  </a:cubicBezTo>
                  <a:cubicBezTo>
                    <a:pt x="4809" y="4102"/>
                    <a:pt x="4118" y="4794"/>
                    <a:pt x="3269" y="4794"/>
                  </a:cubicBezTo>
                  <a:cubicBezTo>
                    <a:pt x="2421" y="4794"/>
                    <a:pt x="1729" y="4102"/>
                    <a:pt x="1729" y="3254"/>
                  </a:cubicBezTo>
                  <a:cubicBezTo>
                    <a:pt x="1729" y="2405"/>
                    <a:pt x="2421" y="1714"/>
                    <a:pt x="3269" y="1714"/>
                  </a:cubicBezTo>
                  <a:close/>
                  <a:moveTo>
                    <a:pt x="2846" y="0"/>
                  </a:moveTo>
                  <a:lnTo>
                    <a:pt x="2846" y="896"/>
                  </a:lnTo>
                  <a:cubicBezTo>
                    <a:pt x="2500" y="959"/>
                    <a:pt x="2186" y="1085"/>
                    <a:pt x="1903" y="1289"/>
                  </a:cubicBezTo>
                  <a:lnTo>
                    <a:pt x="1258" y="645"/>
                  </a:lnTo>
                  <a:lnTo>
                    <a:pt x="661" y="1257"/>
                  </a:lnTo>
                  <a:lnTo>
                    <a:pt x="1289" y="1886"/>
                  </a:lnTo>
                  <a:cubicBezTo>
                    <a:pt x="1101" y="2169"/>
                    <a:pt x="975" y="2483"/>
                    <a:pt x="912" y="2829"/>
                  </a:cubicBezTo>
                  <a:lnTo>
                    <a:pt x="1" y="2829"/>
                  </a:lnTo>
                  <a:lnTo>
                    <a:pt x="1" y="3694"/>
                  </a:lnTo>
                  <a:lnTo>
                    <a:pt x="912" y="3694"/>
                  </a:lnTo>
                  <a:cubicBezTo>
                    <a:pt x="975" y="4039"/>
                    <a:pt x="1101" y="4354"/>
                    <a:pt x="1289" y="4620"/>
                  </a:cubicBezTo>
                  <a:lnTo>
                    <a:pt x="661" y="5265"/>
                  </a:lnTo>
                  <a:lnTo>
                    <a:pt x="1258" y="5877"/>
                  </a:lnTo>
                  <a:lnTo>
                    <a:pt x="1903" y="5234"/>
                  </a:lnTo>
                  <a:cubicBezTo>
                    <a:pt x="2186" y="5422"/>
                    <a:pt x="2500" y="5563"/>
                    <a:pt x="2846" y="5626"/>
                  </a:cubicBezTo>
                  <a:lnTo>
                    <a:pt x="2846" y="6522"/>
                  </a:lnTo>
                  <a:lnTo>
                    <a:pt x="3694" y="6522"/>
                  </a:lnTo>
                  <a:lnTo>
                    <a:pt x="3694" y="5626"/>
                  </a:lnTo>
                  <a:cubicBezTo>
                    <a:pt x="4040" y="5563"/>
                    <a:pt x="4354" y="5422"/>
                    <a:pt x="4637" y="5234"/>
                  </a:cubicBezTo>
                  <a:lnTo>
                    <a:pt x="5266" y="5877"/>
                  </a:lnTo>
                  <a:lnTo>
                    <a:pt x="5878" y="5265"/>
                  </a:lnTo>
                  <a:lnTo>
                    <a:pt x="5249" y="4620"/>
                  </a:lnTo>
                  <a:cubicBezTo>
                    <a:pt x="5438" y="4354"/>
                    <a:pt x="5564" y="4039"/>
                    <a:pt x="5627" y="3694"/>
                  </a:cubicBezTo>
                  <a:lnTo>
                    <a:pt x="6538" y="3694"/>
                  </a:lnTo>
                  <a:lnTo>
                    <a:pt x="6538" y="2829"/>
                  </a:lnTo>
                  <a:lnTo>
                    <a:pt x="5627" y="2829"/>
                  </a:lnTo>
                  <a:cubicBezTo>
                    <a:pt x="5564" y="2483"/>
                    <a:pt x="5438" y="2169"/>
                    <a:pt x="5249" y="1886"/>
                  </a:cubicBezTo>
                  <a:lnTo>
                    <a:pt x="5878" y="1257"/>
                  </a:lnTo>
                  <a:lnTo>
                    <a:pt x="5266" y="645"/>
                  </a:lnTo>
                  <a:lnTo>
                    <a:pt x="4637" y="1289"/>
                  </a:lnTo>
                  <a:cubicBezTo>
                    <a:pt x="4354" y="1085"/>
                    <a:pt x="4040" y="959"/>
                    <a:pt x="3694" y="896"/>
                  </a:cubicBezTo>
                  <a:lnTo>
                    <a:pt x="369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8"/>
          <p:cNvGrpSpPr/>
          <p:nvPr/>
        </p:nvGrpSpPr>
        <p:grpSpPr>
          <a:xfrm>
            <a:off x="5085333" y="1780791"/>
            <a:ext cx="319664" cy="322330"/>
            <a:chOff x="4836849" y="1648109"/>
            <a:chExt cx="358931" cy="361924"/>
          </a:xfrm>
        </p:grpSpPr>
        <p:sp>
          <p:nvSpPr>
            <p:cNvPr id="820" name="Google Shape;820;p58"/>
            <p:cNvSpPr/>
            <p:nvPr/>
          </p:nvSpPr>
          <p:spPr>
            <a:xfrm>
              <a:off x="4963131" y="1786661"/>
              <a:ext cx="63583" cy="84778"/>
            </a:xfrm>
            <a:custGeom>
              <a:avLst/>
              <a:gdLst/>
              <a:ahLst/>
              <a:cxnLst/>
              <a:rect l="l" t="t" r="r" b="b"/>
              <a:pathLst>
                <a:path w="2358" h="3144" extrusionOk="0">
                  <a:moveTo>
                    <a:pt x="1572" y="787"/>
                  </a:moveTo>
                  <a:lnTo>
                    <a:pt x="1572" y="1572"/>
                  </a:lnTo>
                  <a:lnTo>
                    <a:pt x="786" y="1572"/>
                  </a:lnTo>
                  <a:lnTo>
                    <a:pt x="786" y="787"/>
                  </a:lnTo>
                  <a:close/>
                  <a:moveTo>
                    <a:pt x="1" y="1"/>
                  </a:moveTo>
                  <a:lnTo>
                    <a:pt x="1" y="3144"/>
                  </a:lnTo>
                  <a:lnTo>
                    <a:pt x="786" y="3144"/>
                  </a:lnTo>
                  <a:lnTo>
                    <a:pt x="786" y="2358"/>
                  </a:lnTo>
                  <a:lnTo>
                    <a:pt x="1572" y="2358"/>
                  </a:lnTo>
                  <a:lnTo>
                    <a:pt x="1572" y="3144"/>
                  </a:lnTo>
                  <a:lnTo>
                    <a:pt x="2358" y="3144"/>
                  </a:lnTo>
                  <a:lnTo>
                    <a:pt x="23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8"/>
            <p:cNvSpPr/>
            <p:nvPr/>
          </p:nvSpPr>
          <p:spPr>
            <a:xfrm>
              <a:off x="5047886" y="1786661"/>
              <a:ext cx="21626" cy="84778"/>
            </a:xfrm>
            <a:custGeom>
              <a:avLst/>
              <a:gdLst/>
              <a:ahLst/>
              <a:cxnLst/>
              <a:rect l="l" t="t" r="r" b="b"/>
              <a:pathLst>
                <a:path w="802" h="3144" extrusionOk="0">
                  <a:moveTo>
                    <a:pt x="1" y="1"/>
                  </a:moveTo>
                  <a:lnTo>
                    <a:pt x="1" y="3144"/>
                  </a:lnTo>
                  <a:lnTo>
                    <a:pt x="801" y="3144"/>
                  </a:lnTo>
                  <a:lnTo>
                    <a:pt x="80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8"/>
            <p:cNvSpPr/>
            <p:nvPr/>
          </p:nvSpPr>
          <p:spPr>
            <a:xfrm>
              <a:off x="4910143" y="1723102"/>
              <a:ext cx="212349" cy="212349"/>
            </a:xfrm>
            <a:custGeom>
              <a:avLst/>
              <a:gdLst/>
              <a:ahLst/>
              <a:cxnLst/>
              <a:rect l="l" t="t" r="r" b="b"/>
              <a:pathLst>
                <a:path w="7875" h="7875" extrusionOk="0">
                  <a:moveTo>
                    <a:pt x="3929" y="786"/>
                  </a:moveTo>
                  <a:cubicBezTo>
                    <a:pt x="5674" y="786"/>
                    <a:pt x="7089" y="2201"/>
                    <a:pt x="7089" y="3929"/>
                  </a:cubicBezTo>
                  <a:cubicBezTo>
                    <a:pt x="7089" y="5674"/>
                    <a:pt x="5674" y="7072"/>
                    <a:pt x="3929" y="7072"/>
                  </a:cubicBezTo>
                  <a:cubicBezTo>
                    <a:pt x="2201" y="7072"/>
                    <a:pt x="786" y="5674"/>
                    <a:pt x="786" y="3929"/>
                  </a:cubicBezTo>
                  <a:cubicBezTo>
                    <a:pt x="786" y="2201"/>
                    <a:pt x="2201" y="786"/>
                    <a:pt x="3929" y="786"/>
                  </a:cubicBezTo>
                  <a:close/>
                  <a:moveTo>
                    <a:pt x="3929" y="1"/>
                  </a:moveTo>
                  <a:cubicBezTo>
                    <a:pt x="1761" y="1"/>
                    <a:pt x="1" y="1761"/>
                    <a:pt x="1" y="3929"/>
                  </a:cubicBezTo>
                  <a:cubicBezTo>
                    <a:pt x="1" y="6098"/>
                    <a:pt x="1761" y="7874"/>
                    <a:pt x="3929" y="7874"/>
                  </a:cubicBezTo>
                  <a:cubicBezTo>
                    <a:pt x="6098" y="7874"/>
                    <a:pt x="7874" y="6098"/>
                    <a:pt x="7874" y="3929"/>
                  </a:cubicBezTo>
                  <a:cubicBezTo>
                    <a:pt x="7874" y="1761"/>
                    <a:pt x="6098" y="1"/>
                    <a:pt x="3929"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8"/>
            <p:cNvSpPr/>
            <p:nvPr/>
          </p:nvSpPr>
          <p:spPr>
            <a:xfrm>
              <a:off x="4836849" y="1648109"/>
              <a:ext cx="358931" cy="361924"/>
            </a:xfrm>
            <a:custGeom>
              <a:avLst/>
              <a:gdLst/>
              <a:ahLst/>
              <a:cxnLst/>
              <a:rect l="l" t="t" r="r" b="b"/>
              <a:pathLst>
                <a:path w="13311" h="13422" extrusionOk="0">
                  <a:moveTo>
                    <a:pt x="7716" y="787"/>
                  </a:moveTo>
                  <a:lnTo>
                    <a:pt x="8078" y="2201"/>
                  </a:lnTo>
                  <a:lnTo>
                    <a:pt x="8267" y="2279"/>
                  </a:lnTo>
                  <a:cubicBezTo>
                    <a:pt x="8785" y="2467"/>
                    <a:pt x="9256" y="2735"/>
                    <a:pt x="9681" y="3096"/>
                  </a:cubicBezTo>
                  <a:lnTo>
                    <a:pt x="9838" y="3222"/>
                  </a:lnTo>
                  <a:lnTo>
                    <a:pt x="11252" y="2830"/>
                  </a:lnTo>
                  <a:lnTo>
                    <a:pt x="12321" y="4684"/>
                  </a:lnTo>
                  <a:lnTo>
                    <a:pt x="11267" y="5690"/>
                  </a:lnTo>
                  <a:lnTo>
                    <a:pt x="11299" y="5893"/>
                  </a:lnTo>
                  <a:cubicBezTo>
                    <a:pt x="11347" y="6161"/>
                    <a:pt x="11378" y="6444"/>
                    <a:pt x="11378" y="6710"/>
                  </a:cubicBezTo>
                  <a:cubicBezTo>
                    <a:pt x="11378" y="6993"/>
                    <a:pt x="11347" y="7261"/>
                    <a:pt x="11299" y="7528"/>
                  </a:cubicBezTo>
                  <a:lnTo>
                    <a:pt x="11267" y="7732"/>
                  </a:lnTo>
                  <a:lnTo>
                    <a:pt x="12321" y="8753"/>
                  </a:lnTo>
                  <a:lnTo>
                    <a:pt x="11252" y="10608"/>
                  </a:lnTo>
                  <a:lnTo>
                    <a:pt x="9838" y="10199"/>
                  </a:lnTo>
                  <a:lnTo>
                    <a:pt x="9681" y="10341"/>
                  </a:lnTo>
                  <a:cubicBezTo>
                    <a:pt x="9256" y="10687"/>
                    <a:pt x="8785" y="10970"/>
                    <a:pt x="8267" y="11142"/>
                  </a:cubicBezTo>
                  <a:lnTo>
                    <a:pt x="8078" y="11221"/>
                  </a:lnTo>
                  <a:lnTo>
                    <a:pt x="7716" y="12635"/>
                  </a:lnTo>
                  <a:lnTo>
                    <a:pt x="5579" y="12635"/>
                  </a:lnTo>
                  <a:lnTo>
                    <a:pt x="5233" y="11221"/>
                  </a:lnTo>
                  <a:lnTo>
                    <a:pt x="5029" y="11142"/>
                  </a:lnTo>
                  <a:cubicBezTo>
                    <a:pt x="4526" y="10970"/>
                    <a:pt x="4039" y="10687"/>
                    <a:pt x="3630" y="10341"/>
                  </a:cubicBezTo>
                  <a:lnTo>
                    <a:pt x="3458" y="10199"/>
                  </a:lnTo>
                  <a:lnTo>
                    <a:pt x="2059" y="10608"/>
                  </a:lnTo>
                  <a:lnTo>
                    <a:pt x="990" y="8753"/>
                  </a:lnTo>
                  <a:lnTo>
                    <a:pt x="2044" y="7732"/>
                  </a:lnTo>
                  <a:lnTo>
                    <a:pt x="1996" y="7528"/>
                  </a:lnTo>
                  <a:cubicBezTo>
                    <a:pt x="1949" y="7261"/>
                    <a:pt x="1933" y="6993"/>
                    <a:pt x="1933" y="6710"/>
                  </a:cubicBezTo>
                  <a:cubicBezTo>
                    <a:pt x="1933" y="6444"/>
                    <a:pt x="1949" y="6161"/>
                    <a:pt x="1996" y="5893"/>
                  </a:cubicBezTo>
                  <a:lnTo>
                    <a:pt x="2044" y="5690"/>
                  </a:lnTo>
                  <a:lnTo>
                    <a:pt x="990" y="4684"/>
                  </a:lnTo>
                  <a:lnTo>
                    <a:pt x="2059" y="2830"/>
                  </a:lnTo>
                  <a:lnTo>
                    <a:pt x="3458" y="3222"/>
                  </a:lnTo>
                  <a:lnTo>
                    <a:pt x="3630" y="3096"/>
                  </a:lnTo>
                  <a:cubicBezTo>
                    <a:pt x="4039" y="2735"/>
                    <a:pt x="4526" y="2467"/>
                    <a:pt x="5029" y="2279"/>
                  </a:cubicBezTo>
                  <a:lnTo>
                    <a:pt x="5233" y="2201"/>
                  </a:lnTo>
                  <a:lnTo>
                    <a:pt x="5579" y="787"/>
                  </a:lnTo>
                  <a:close/>
                  <a:moveTo>
                    <a:pt x="4967" y="1"/>
                  </a:moveTo>
                  <a:lnTo>
                    <a:pt x="4573" y="1619"/>
                  </a:lnTo>
                  <a:cubicBezTo>
                    <a:pt x="4102" y="1807"/>
                    <a:pt x="3678" y="2059"/>
                    <a:pt x="3284" y="2358"/>
                  </a:cubicBezTo>
                  <a:lnTo>
                    <a:pt x="1682" y="1902"/>
                  </a:lnTo>
                  <a:lnTo>
                    <a:pt x="1" y="4810"/>
                  </a:lnTo>
                  <a:lnTo>
                    <a:pt x="1195" y="5972"/>
                  </a:lnTo>
                  <a:cubicBezTo>
                    <a:pt x="1164" y="6224"/>
                    <a:pt x="1147" y="6459"/>
                    <a:pt x="1147" y="6710"/>
                  </a:cubicBezTo>
                  <a:cubicBezTo>
                    <a:pt x="1147" y="6962"/>
                    <a:pt x="1164" y="7213"/>
                    <a:pt x="1195" y="7450"/>
                  </a:cubicBezTo>
                  <a:lnTo>
                    <a:pt x="1" y="8612"/>
                  </a:lnTo>
                  <a:lnTo>
                    <a:pt x="1682" y="11535"/>
                  </a:lnTo>
                  <a:lnTo>
                    <a:pt x="3284" y="11064"/>
                  </a:lnTo>
                  <a:cubicBezTo>
                    <a:pt x="3678" y="11378"/>
                    <a:pt x="4102" y="11630"/>
                    <a:pt x="4573" y="11818"/>
                  </a:cubicBezTo>
                  <a:lnTo>
                    <a:pt x="4967" y="13421"/>
                  </a:lnTo>
                  <a:lnTo>
                    <a:pt x="8345" y="13421"/>
                  </a:lnTo>
                  <a:lnTo>
                    <a:pt x="8738" y="11818"/>
                  </a:lnTo>
                  <a:cubicBezTo>
                    <a:pt x="9193" y="11630"/>
                    <a:pt x="9633" y="11378"/>
                    <a:pt x="10027" y="11064"/>
                  </a:cubicBezTo>
                  <a:lnTo>
                    <a:pt x="11629" y="11535"/>
                  </a:lnTo>
                  <a:lnTo>
                    <a:pt x="13310" y="8612"/>
                  </a:lnTo>
                  <a:lnTo>
                    <a:pt x="12116" y="7450"/>
                  </a:lnTo>
                  <a:cubicBezTo>
                    <a:pt x="12147" y="7213"/>
                    <a:pt x="12164" y="6962"/>
                    <a:pt x="12164" y="6710"/>
                  </a:cubicBezTo>
                  <a:cubicBezTo>
                    <a:pt x="12164" y="6459"/>
                    <a:pt x="12147" y="6224"/>
                    <a:pt x="12116" y="5972"/>
                  </a:cubicBezTo>
                  <a:lnTo>
                    <a:pt x="13310" y="4810"/>
                  </a:lnTo>
                  <a:lnTo>
                    <a:pt x="11629" y="1902"/>
                  </a:lnTo>
                  <a:lnTo>
                    <a:pt x="10027" y="2358"/>
                  </a:lnTo>
                  <a:cubicBezTo>
                    <a:pt x="9633" y="2059"/>
                    <a:pt x="9193" y="1807"/>
                    <a:pt x="8738" y="1619"/>
                  </a:cubicBezTo>
                  <a:lnTo>
                    <a:pt x="8345"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58"/>
          <p:cNvGrpSpPr/>
          <p:nvPr/>
        </p:nvGrpSpPr>
        <p:grpSpPr>
          <a:xfrm>
            <a:off x="4288722" y="2819898"/>
            <a:ext cx="570653" cy="572696"/>
            <a:chOff x="4836849" y="2189239"/>
            <a:chExt cx="358541" cy="359824"/>
          </a:xfrm>
        </p:grpSpPr>
        <p:sp>
          <p:nvSpPr>
            <p:cNvPr id="825" name="Google Shape;825;p58"/>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8"/>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8"/>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8"/>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8"/>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8"/>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8"/>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8"/>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8"/>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8"/>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58"/>
          <p:cNvGrpSpPr/>
          <p:nvPr/>
        </p:nvGrpSpPr>
        <p:grpSpPr>
          <a:xfrm>
            <a:off x="5765353" y="2929167"/>
            <a:ext cx="286047" cy="285748"/>
            <a:chOff x="5637313" y="2800752"/>
            <a:chExt cx="385249" cy="384794"/>
          </a:xfrm>
        </p:grpSpPr>
        <p:sp>
          <p:nvSpPr>
            <p:cNvPr id="842" name="Google Shape;842;p58"/>
            <p:cNvSpPr/>
            <p:nvPr/>
          </p:nvSpPr>
          <p:spPr>
            <a:xfrm>
              <a:off x="5637313" y="2885075"/>
              <a:ext cx="385249" cy="300471"/>
            </a:xfrm>
            <a:custGeom>
              <a:avLst/>
              <a:gdLst/>
              <a:ahLst/>
              <a:cxnLst/>
              <a:rect l="l" t="t" r="r" b="b"/>
              <a:pathLst>
                <a:path w="14287" h="11143" extrusionOk="0">
                  <a:moveTo>
                    <a:pt x="1258" y="834"/>
                  </a:moveTo>
                  <a:cubicBezTo>
                    <a:pt x="1494" y="834"/>
                    <a:pt x="1683" y="1022"/>
                    <a:pt x="1683" y="1257"/>
                  </a:cubicBezTo>
                  <a:lnTo>
                    <a:pt x="1683" y="4039"/>
                  </a:lnTo>
                  <a:cubicBezTo>
                    <a:pt x="1683" y="4369"/>
                    <a:pt x="1809" y="4683"/>
                    <a:pt x="2044" y="4919"/>
                  </a:cubicBezTo>
                  <a:lnTo>
                    <a:pt x="3741" y="6616"/>
                  </a:lnTo>
                  <a:lnTo>
                    <a:pt x="4323" y="6019"/>
                  </a:lnTo>
                  <a:lnTo>
                    <a:pt x="2641" y="4337"/>
                  </a:lnTo>
                  <a:cubicBezTo>
                    <a:pt x="2563" y="4259"/>
                    <a:pt x="2515" y="4149"/>
                    <a:pt x="2515" y="4039"/>
                  </a:cubicBezTo>
                  <a:cubicBezTo>
                    <a:pt x="2515" y="3929"/>
                    <a:pt x="2563" y="3819"/>
                    <a:pt x="2641" y="3740"/>
                  </a:cubicBezTo>
                  <a:cubicBezTo>
                    <a:pt x="2720" y="3662"/>
                    <a:pt x="2830" y="3614"/>
                    <a:pt x="2940" y="3614"/>
                  </a:cubicBezTo>
                  <a:cubicBezTo>
                    <a:pt x="3050" y="3614"/>
                    <a:pt x="3160" y="3662"/>
                    <a:pt x="3238" y="3740"/>
                  </a:cubicBezTo>
                  <a:lnTo>
                    <a:pt x="6727" y="7229"/>
                  </a:lnTo>
                  <a:lnTo>
                    <a:pt x="6727" y="10309"/>
                  </a:lnTo>
                  <a:lnTo>
                    <a:pt x="4040" y="10309"/>
                  </a:lnTo>
                  <a:lnTo>
                    <a:pt x="4040" y="8894"/>
                  </a:lnTo>
                  <a:lnTo>
                    <a:pt x="849" y="5296"/>
                  </a:lnTo>
                  <a:lnTo>
                    <a:pt x="849" y="1257"/>
                  </a:lnTo>
                  <a:cubicBezTo>
                    <a:pt x="849" y="1022"/>
                    <a:pt x="1038" y="834"/>
                    <a:pt x="1258" y="834"/>
                  </a:cubicBezTo>
                  <a:close/>
                  <a:moveTo>
                    <a:pt x="13029" y="834"/>
                  </a:moveTo>
                  <a:cubicBezTo>
                    <a:pt x="13249" y="834"/>
                    <a:pt x="13437" y="1022"/>
                    <a:pt x="13437" y="1257"/>
                  </a:cubicBezTo>
                  <a:lnTo>
                    <a:pt x="13437" y="5296"/>
                  </a:lnTo>
                  <a:lnTo>
                    <a:pt x="10247" y="8894"/>
                  </a:lnTo>
                  <a:lnTo>
                    <a:pt x="10247" y="10309"/>
                  </a:lnTo>
                  <a:lnTo>
                    <a:pt x="7560" y="10309"/>
                  </a:lnTo>
                  <a:lnTo>
                    <a:pt x="7560" y="7229"/>
                  </a:lnTo>
                  <a:lnTo>
                    <a:pt x="11049" y="3740"/>
                  </a:lnTo>
                  <a:cubicBezTo>
                    <a:pt x="11127" y="3662"/>
                    <a:pt x="11237" y="3614"/>
                    <a:pt x="11347" y="3614"/>
                  </a:cubicBezTo>
                  <a:cubicBezTo>
                    <a:pt x="11457" y="3614"/>
                    <a:pt x="11567" y="3662"/>
                    <a:pt x="11646" y="3740"/>
                  </a:cubicBezTo>
                  <a:cubicBezTo>
                    <a:pt x="11724" y="3819"/>
                    <a:pt x="11772" y="3929"/>
                    <a:pt x="11772" y="4039"/>
                  </a:cubicBezTo>
                  <a:cubicBezTo>
                    <a:pt x="11772" y="4149"/>
                    <a:pt x="11724" y="4259"/>
                    <a:pt x="11646" y="4337"/>
                  </a:cubicBezTo>
                  <a:lnTo>
                    <a:pt x="9964" y="6019"/>
                  </a:lnTo>
                  <a:lnTo>
                    <a:pt x="10546" y="6616"/>
                  </a:lnTo>
                  <a:lnTo>
                    <a:pt x="12243" y="4919"/>
                  </a:lnTo>
                  <a:cubicBezTo>
                    <a:pt x="12478" y="4683"/>
                    <a:pt x="12604" y="4369"/>
                    <a:pt x="12604" y="4039"/>
                  </a:cubicBezTo>
                  <a:lnTo>
                    <a:pt x="12604" y="1257"/>
                  </a:lnTo>
                  <a:cubicBezTo>
                    <a:pt x="12604" y="1022"/>
                    <a:pt x="12793" y="834"/>
                    <a:pt x="13029" y="834"/>
                  </a:cubicBezTo>
                  <a:close/>
                  <a:moveTo>
                    <a:pt x="1258" y="0"/>
                  </a:moveTo>
                  <a:cubicBezTo>
                    <a:pt x="567" y="0"/>
                    <a:pt x="1" y="566"/>
                    <a:pt x="1" y="1257"/>
                  </a:cubicBezTo>
                  <a:lnTo>
                    <a:pt x="1" y="5611"/>
                  </a:lnTo>
                  <a:lnTo>
                    <a:pt x="3207" y="9225"/>
                  </a:lnTo>
                  <a:lnTo>
                    <a:pt x="3207" y="11142"/>
                  </a:lnTo>
                  <a:lnTo>
                    <a:pt x="11080" y="11142"/>
                  </a:lnTo>
                  <a:lnTo>
                    <a:pt x="11080" y="9225"/>
                  </a:lnTo>
                  <a:lnTo>
                    <a:pt x="14286" y="5611"/>
                  </a:lnTo>
                  <a:lnTo>
                    <a:pt x="14286" y="1257"/>
                  </a:lnTo>
                  <a:cubicBezTo>
                    <a:pt x="14286" y="566"/>
                    <a:pt x="13720" y="0"/>
                    <a:pt x="13029" y="0"/>
                  </a:cubicBezTo>
                  <a:cubicBezTo>
                    <a:pt x="12337" y="0"/>
                    <a:pt x="11772" y="566"/>
                    <a:pt x="11772" y="1257"/>
                  </a:cubicBezTo>
                  <a:lnTo>
                    <a:pt x="11772" y="2860"/>
                  </a:lnTo>
                  <a:cubicBezTo>
                    <a:pt x="11630" y="2814"/>
                    <a:pt x="11489" y="2782"/>
                    <a:pt x="11347" y="2782"/>
                  </a:cubicBezTo>
                  <a:cubicBezTo>
                    <a:pt x="11017" y="2782"/>
                    <a:pt x="10703" y="2908"/>
                    <a:pt x="10467" y="3143"/>
                  </a:cubicBezTo>
                  <a:lnTo>
                    <a:pt x="7152" y="6474"/>
                  </a:lnTo>
                  <a:lnTo>
                    <a:pt x="3820" y="3143"/>
                  </a:lnTo>
                  <a:cubicBezTo>
                    <a:pt x="3584" y="2908"/>
                    <a:pt x="3270" y="2782"/>
                    <a:pt x="2940" y="2782"/>
                  </a:cubicBezTo>
                  <a:cubicBezTo>
                    <a:pt x="2798" y="2782"/>
                    <a:pt x="2657" y="2814"/>
                    <a:pt x="2515" y="2860"/>
                  </a:cubicBezTo>
                  <a:lnTo>
                    <a:pt x="2515" y="1257"/>
                  </a:lnTo>
                  <a:cubicBezTo>
                    <a:pt x="2515" y="566"/>
                    <a:pt x="1950" y="0"/>
                    <a:pt x="1258"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8"/>
            <p:cNvSpPr/>
            <p:nvPr/>
          </p:nvSpPr>
          <p:spPr>
            <a:xfrm>
              <a:off x="5744558" y="2800752"/>
              <a:ext cx="170769" cy="170769"/>
            </a:xfrm>
            <a:custGeom>
              <a:avLst/>
              <a:gdLst/>
              <a:ahLst/>
              <a:cxnLst/>
              <a:rect l="l" t="t" r="r" b="b"/>
              <a:pathLst>
                <a:path w="6333" h="6333" extrusionOk="0">
                  <a:moveTo>
                    <a:pt x="3175" y="1681"/>
                  </a:moveTo>
                  <a:cubicBezTo>
                    <a:pt x="3992" y="1681"/>
                    <a:pt x="4652" y="2341"/>
                    <a:pt x="4652" y="3175"/>
                  </a:cubicBezTo>
                  <a:cubicBezTo>
                    <a:pt x="4652" y="3992"/>
                    <a:pt x="3992" y="4652"/>
                    <a:pt x="3175" y="4652"/>
                  </a:cubicBezTo>
                  <a:cubicBezTo>
                    <a:pt x="2341" y="4652"/>
                    <a:pt x="1681" y="3992"/>
                    <a:pt x="1681" y="3175"/>
                  </a:cubicBezTo>
                  <a:cubicBezTo>
                    <a:pt x="1681" y="2341"/>
                    <a:pt x="2341" y="1681"/>
                    <a:pt x="3175" y="1681"/>
                  </a:cubicBezTo>
                  <a:close/>
                  <a:moveTo>
                    <a:pt x="2750" y="0"/>
                  </a:moveTo>
                  <a:lnTo>
                    <a:pt x="2750" y="880"/>
                  </a:lnTo>
                  <a:cubicBezTo>
                    <a:pt x="2420" y="943"/>
                    <a:pt x="2106" y="1069"/>
                    <a:pt x="1838" y="1258"/>
                  </a:cubicBezTo>
                  <a:lnTo>
                    <a:pt x="1226" y="629"/>
                  </a:lnTo>
                  <a:lnTo>
                    <a:pt x="629" y="1226"/>
                  </a:lnTo>
                  <a:lnTo>
                    <a:pt x="1257" y="1838"/>
                  </a:lnTo>
                  <a:cubicBezTo>
                    <a:pt x="1069" y="2106"/>
                    <a:pt x="943" y="2420"/>
                    <a:pt x="880" y="2750"/>
                  </a:cubicBezTo>
                  <a:lnTo>
                    <a:pt x="0" y="2750"/>
                  </a:lnTo>
                  <a:lnTo>
                    <a:pt x="0" y="3583"/>
                  </a:lnTo>
                  <a:lnTo>
                    <a:pt x="880" y="3583"/>
                  </a:lnTo>
                  <a:cubicBezTo>
                    <a:pt x="943" y="3913"/>
                    <a:pt x="1069" y="4227"/>
                    <a:pt x="1257" y="4495"/>
                  </a:cubicBezTo>
                  <a:lnTo>
                    <a:pt x="629" y="5107"/>
                  </a:lnTo>
                  <a:lnTo>
                    <a:pt x="1226" y="5704"/>
                  </a:lnTo>
                  <a:lnTo>
                    <a:pt x="1838" y="5076"/>
                  </a:lnTo>
                  <a:cubicBezTo>
                    <a:pt x="2106" y="5264"/>
                    <a:pt x="2420" y="5390"/>
                    <a:pt x="2750" y="5453"/>
                  </a:cubicBezTo>
                  <a:lnTo>
                    <a:pt x="2750" y="6333"/>
                  </a:lnTo>
                  <a:lnTo>
                    <a:pt x="3583" y="6333"/>
                  </a:lnTo>
                  <a:lnTo>
                    <a:pt x="3583" y="5453"/>
                  </a:lnTo>
                  <a:cubicBezTo>
                    <a:pt x="3913" y="5390"/>
                    <a:pt x="4227" y="5264"/>
                    <a:pt x="4495" y="5076"/>
                  </a:cubicBezTo>
                  <a:lnTo>
                    <a:pt x="5107" y="5704"/>
                  </a:lnTo>
                  <a:lnTo>
                    <a:pt x="5704" y="5107"/>
                  </a:lnTo>
                  <a:lnTo>
                    <a:pt x="5075" y="4495"/>
                  </a:lnTo>
                  <a:cubicBezTo>
                    <a:pt x="5264" y="4227"/>
                    <a:pt x="5390" y="3913"/>
                    <a:pt x="5453" y="3583"/>
                  </a:cubicBezTo>
                  <a:lnTo>
                    <a:pt x="6333" y="3583"/>
                  </a:lnTo>
                  <a:lnTo>
                    <a:pt x="6333" y="2750"/>
                  </a:lnTo>
                  <a:lnTo>
                    <a:pt x="5453" y="2750"/>
                  </a:lnTo>
                  <a:cubicBezTo>
                    <a:pt x="5390" y="2420"/>
                    <a:pt x="5264" y="2106"/>
                    <a:pt x="5075" y="1838"/>
                  </a:cubicBezTo>
                  <a:lnTo>
                    <a:pt x="5704" y="1226"/>
                  </a:lnTo>
                  <a:lnTo>
                    <a:pt x="5107" y="629"/>
                  </a:lnTo>
                  <a:lnTo>
                    <a:pt x="4495" y="1258"/>
                  </a:lnTo>
                  <a:cubicBezTo>
                    <a:pt x="4227" y="1069"/>
                    <a:pt x="3913" y="943"/>
                    <a:pt x="3583" y="880"/>
                  </a:cubicBezTo>
                  <a:lnTo>
                    <a:pt x="358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58"/>
          <p:cNvSpPr txBox="1"/>
          <p:nvPr/>
        </p:nvSpPr>
        <p:spPr>
          <a:xfrm>
            <a:off x="5776800" y="1527875"/>
            <a:ext cx="2870586"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Unpredictable Network Structure</a:t>
            </a:r>
            <a:endParaRPr sz="1800" dirty="0">
              <a:solidFill>
                <a:schemeClr val="dk1"/>
              </a:solidFill>
              <a:latin typeface="Orbitron Black"/>
              <a:ea typeface="Orbitron Black"/>
              <a:cs typeface="Orbitron Black"/>
              <a:sym typeface="Orbitron Black"/>
            </a:endParaRPr>
          </a:p>
        </p:txBody>
      </p:sp>
      <p:sp>
        <p:nvSpPr>
          <p:cNvPr id="847" name="Google Shape;847;p58"/>
          <p:cNvSpPr txBox="1"/>
          <p:nvPr/>
        </p:nvSpPr>
        <p:spPr>
          <a:xfrm>
            <a:off x="5776800" y="3756475"/>
            <a:ext cx="2476448" cy="36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rbitron Black"/>
                <a:ea typeface="Orbitron Black"/>
                <a:cs typeface="Orbitron Black"/>
                <a:sym typeface="Orbitron Black"/>
              </a:rPr>
              <a:t>Non-explainary Solutions</a:t>
            </a:r>
            <a:endParaRPr sz="1800" dirty="0">
              <a:solidFill>
                <a:schemeClr val="dk1"/>
              </a:solidFill>
              <a:latin typeface="Orbitron Black"/>
              <a:ea typeface="Orbitron Black"/>
              <a:cs typeface="Orbitron Black"/>
              <a:sym typeface="Orbitron Black"/>
            </a:endParaRPr>
          </a:p>
        </p:txBody>
      </p:sp>
      <p:sp>
        <p:nvSpPr>
          <p:cNvPr id="848" name="Google Shape;848;p58"/>
          <p:cNvSpPr txBox="1"/>
          <p:nvPr/>
        </p:nvSpPr>
        <p:spPr>
          <a:xfrm>
            <a:off x="496614" y="1527875"/>
            <a:ext cx="2886611"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dk1"/>
                </a:solidFill>
                <a:latin typeface="Orbitron Black"/>
                <a:ea typeface="Orbitron Black"/>
                <a:cs typeface="Orbitron Black"/>
                <a:sym typeface="Orbitron Black"/>
              </a:rPr>
              <a:t>Expensive ( heavy ) Processing</a:t>
            </a:r>
            <a:endParaRPr sz="1800" dirty="0">
              <a:solidFill>
                <a:schemeClr val="dk1"/>
              </a:solidFill>
              <a:latin typeface="Orbitron Black"/>
              <a:ea typeface="Orbitron Black"/>
              <a:cs typeface="Orbitron Black"/>
              <a:sym typeface="Orbitron Black"/>
            </a:endParaRPr>
          </a:p>
        </p:txBody>
      </p:sp>
      <p:sp>
        <p:nvSpPr>
          <p:cNvPr id="849" name="Google Shape;849;p58"/>
          <p:cNvSpPr txBox="1"/>
          <p:nvPr/>
        </p:nvSpPr>
        <p:spPr>
          <a:xfrm>
            <a:off x="1297025" y="3756475"/>
            <a:ext cx="2086200" cy="366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dk1"/>
                </a:solidFill>
                <a:latin typeface="Orbitron Black"/>
                <a:ea typeface="Orbitron Black"/>
                <a:cs typeface="Orbitron Black"/>
                <a:sym typeface="Orbitron Black"/>
              </a:rPr>
              <a:t>No alternative solution</a:t>
            </a:r>
          </a:p>
        </p:txBody>
      </p:sp>
      <p:sp>
        <p:nvSpPr>
          <p:cNvPr id="850" name="Google Shape;850;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Disadvantages of Artificial Neural Networks</a:t>
            </a:r>
            <a:endParaRPr dirty="0"/>
          </a:p>
        </p:txBody>
      </p:sp>
      <p:sp>
        <p:nvSpPr>
          <p:cNvPr id="3" name="Rectangle 2">
            <a:extLst>
              <a:ext uri="{FF2B5EF4-FFF2-40B4-BE49-F238E27FC236}">
                <a16:creationId xmlns:a16="http://schemas.microsoft.com/office/drawing/2014/main" id="{EE58EA77-D758-4263-B5CF-6E9F0CBF620F}"/>
              </a:ext>
            </a:extLst>
          </p:cNvPr>
          <p:cNvSpPr/>
          <p:nvPr/>
        </p:nvSpPr>
        <p:spPr>
          <a:xfrm>
            <a:off x="2806262" y="2648607"/>
            <a:ext cx="1109030" cy="9091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7DC4A75-546F-461A-A3B3-5745737C23F5}"/>
              </a:ext>
            </a:extLst>
          </p:cNvPr>
          <p:cNvSpPr/>
          <p:nvPr/>
        </p:nvSpPr>
        <p:spPr>
          <a:xfrm>
            <a:off x="5230104" y="2595658"/>
            <a:ext cx="1109030" cy="90917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52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4" name="Google Shape;574;p48">
            <a:extLst>
              <a:ext uri="{FF2B5EF4-FFF2-40B4-BE49-F238E27FC236}">
                <a16:creationId xmlns:a16="http://schemas.microsoft.com/office/drawing/2014/main" id="{36DA4CE3-8434-4E79-AF5D-EF6CCACF5153}"/>
              </a:ext>
            </a:extLst>
          </p:cNvPr>
          <p:cNvSpPr txBox="1">
            <a:spLocks noGrp="1"/>
          </p:cNvSpPr>
          <p:nvPr>
            <p:ph type="body" idx="1"/>
          </p:nvPr>
        </p:nvSpPr>
        <p:spPr>
          <a:xfrm>
            <a:off x="1074725" y="1744825"/>
            <a:ext cx="5601973" cy="1527722"/>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Clr>
                <a:srgbClr val="92D050"/>
              </a:buClr>
              <a:buFont typeface="Wingdings" panose="05000000000000000000" pitchFamily="2" charset="2"/>
              <a:buChar char="v"/>
            </a:pPr>
            <a:r>
              <a:rPr lang="en-US" sz="1800" dirty="0">
                <a:solidFill>
                  <a:srgbClr val="000000"/>
                </a:solidFill>
              </a:rPr>
              <a:t>Autonomous cars</a:t>
            </a:r>
          </a:p>
          <a:p>
            <a:pPr marL="285750" lvl="0" indent="-285750" rtl="0">
              <a:lnSpc>
                <a:spcPct val="150000"/>
              </a:lnSpc>
              <a:spcBef>
                <a:spcPts val="0"/>
              </a:spcBef>
              <a:spcAft>
                <a:spcPts val="0"/>
              </a:spcAft>
              <a:buClr>
                <a:srgbClr val="92D050"/>
              </a:buClr>
              <a:buFont typeface="Wingdings" panose="05000000000000000000" pitchFamily="2" charset="2"/>
              <a:buChar char="v"/>
            </a:pPr>
            <a:r>
              <a:rPr lang="en-US" sz="1800" dirty="0">
                <a:solidFill>
                  <a:srgbClr val="000000"/>
                </a:solidFill>
              </a:rPr>
              <a:t>Speech Recognition</a:t>
            </a:r>
          </a:p>
          <a:p>
            <a:pPr marL="285750" lvl="0" indent="-285750" rtl="0">
              <a:lnSpc>
                <a:spcPct val="150000"/>
              </a:lnSpc>
              <a:spcBef>
                <a:spcPts val="0"/>
              </a:spcBef>
              <a:spcAft>
                <a:spcPts val="0"/>
              </a:spcAft>
              <a:buClr>
                <a:srgbClr val="92D050"/>
              </a:buClr>
              <a:buFont typeface="Wingdings" panose="05000000000000000000" pitchFamily="2" charset="2"/>
              <a:buChar char="v"/>
            </a:pPr>
            <a:r>
              <a:rPr lang="en-US" sz="1800" dirty="0">
                <a:solidFill>
                  <a:srgbClr val="000000"/>
                </a:solidFill>
              </a:rPr>
              <a:t>Face Detection</a:t>
            </a:r>
          </a:p>
          <a:p>
            <a:pPr marL="285750" lvl="0" indent="-285750" rtl="0">
              <a:lnSpc>
                <a:spcPct val="150000"/>
              </a:lnSpc>
              <a:spcBef>
                <a:spcPts val="0"/>
              </a:spcBef>
              <a:spcAft>
                <a:spcPts val="0"/>
              </a:spcAft>
              <a:buClr>
                <a:srgbClr val="92D050"/>
              </a:buClr>
              <a:buFont typeface="Wingdings" panose="05000000000000000000" pitchFamily="2" charset="2"/>
              <a:buChar char="v"/>
            </a:pPr>
            <a:r>
              <a:rPr lang="en-US" sz="1800" dirty="0">
                <a:solidFill>
                  <a:srgbClr val="000000"/>
                </a:solidFill>
              </a:rPr>
              <a:t>Object Recognition</a:t>
            </a:r>
          </a:p>
          <a:p>
            <a:pPr marL="285750" lvl="0" indent="-285750" rtl="0">
              <a:lnSpc>
                <a:spcPct val="150000"/>
              </a:lnSpc>
              <a:spcBef>
                <a:spcPts val="0"/>
              </a:spcBef>
              <a:spcAft>
                <a:spcPts val="0"/>
              </a:spcAft>
              <a:buClr>
                <a:srgbClr val="92D050"/>
              </a:buClr>
              <a:buFont typeface="Wingdings" panose="05000000000000000000" pitchFamily="2" charset="2"/>
              <a:buChar char="v"/>
            </a:pPr>
            <a:r>
              <a:rPr lang="en-US" sz="1800" dirty="0">
                <a:solidFill>
                  <a:srgbClr val="000000"/>
                </a:solidFill>
              </a:rPr>
              <a:t>Natural Language Processing (NLP)</a:t>
            </a:r>
            <a:endParaRPr lang="en-US" sz="1800" dirty="0"/>
          </a:p>
        </p:txBody>
      </p:sp>
      <p:sp>
        <p:nvSpPr>
          <p:cNvPr id="3" name="Google Shape;850;p58">
            <a:extLst>
              <a:ext uri="{FF2B5EF4-FFF2-40B4-BE49-F238E27FC236}">
                <a16:creationId xmlns:a16="http://schemas.microsoft.com/office/drawing/2014/main" id="{0D13B336-3DAC-43C8-8DA1-E064FEA423D5}"/>
              </a:ext>
            </a:extLst>
          </p:cNvPr>
          <p:cNvSpPr txBox="1">
            <a:spLocks noGrp="1"/>
          </p:cNvSpPr>
          <p:nvPr>
            <p:ph type="title"/>
          </p:nvPr>
        </p:nvSpPr>
        <p:spPr>
          <a:xfrm>
            <a:off x="720000" y="886458"/>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Application of NN</a:t>
            </a:r>
            <a:endParaRPr dirty="0"/>
          </a:p>
        </p:txBody>
      </p:sp>
    </p:spTree>
    <p:extLst>
      <p:ext uri="{BB962C8B-B14F-4D97-AF65-F5344CB8AC3E}">
        <p14:creationId xmlns:p14="http://schemas.microsoft.com/office/powerpoint/2010/main" val="362187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pic>
        <p:nvPicPr>
          <p:cNvPr id="1275" name="Google Shape;1275;p76"/>
          <p:cNvPicPr preferRelativeResize="0"/>
          <p:nvPr/>
        </p:nvPicPr>
        <p:blipFill rotWithShape="1">
          <a:blip r:embed="rId3"/>
          <a:srcRect l="25551" t="-2206" r="29277" b="15985"/>
          <a:stretch/>
        </p:blipFill>
        <p:spPr>
          <a:xfrm>
            <a:off x="5013900" y="-122130"/>
            <a:ext cx="4125552" cy="5249699"/>
          </a:xfrm>
          <a:prstGeom prst="rect">
            <a:avLst/>
          </a:prstGeom>
          <a:noFill/>
          <a:ln>
            <a:noFill/>
          </a:ln>
        </p:spPr>
      </p:pic>
      <p:sp>
        <p:nvSpPr>
          <p:cNvPr id="1276" name="Google Shape;1276;p76"/>
          <p:cNvSpPr txBox="1">
            <a:spLocks noGrp="1"/>
          </p:cNvSpPr>
          <p:nvPr>
            <p:ph type="subTitle" idx="1"/>
          </p:nvPr>
        </p:nvSpPr>
        <p:spPr>
          <a:xfrm>
            <a:off x="948600" y="2899926"/>
            <a:ext cx="4293900" cy="3352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for your attention and time to took for the speech!</a:t>
            </a:r>
            <a:endParaRPr dirty="0"/>
          </a:p>
        </p:txBody>
      </p:sp>
      <p:sp>
        <p:nvSpPr>
          <p:cNvPr id="1277" name="Google Shape;1277;p76"/>
          <p:cNvSpPr/>
          <p:nvPr/>
        </p:nvSpPr>
        <p:spPr>
          <a:xfrm>
            <a:off x="777277" y="2240526"/>
            <a:ext cx="3610172" cy="538276"/>
          </a:xfrm>
          <a:prstGeom prst="rect">
            <a:avLst/>
          </a:prstGeom>
        </p:spPr>
        <p:txBody>
          <a:bodyPr>
            <a:prstTxWarp prst="textPlain">
              <a:avLst/>
            </a:prstTxWarp>
          </a:bodyPr>
          <a:lstStyle/>
          <a:p>
            <a:pPr lvl="0" algn="ctr"/>
            <a:r>
              <a:rPr b="0" i="0" dirty="0">
                <a:ln>
                  <a:noFill/>
                </a:ln>
                <a:gradFill>
                  <a:gsLst>
                    <a:gs pos="0">
                      <a:srgbClr val="8DF1FF"/>
                    </a:gs>
                    <a:gs pos="30000">
                      <a:srgbClr val="F2CEFF"/>
                    </a:gs>
                    <a:gs pos="100000">
                      <a:srgbClr val="0445FF"/>
                    </a:gs>
                  </a:gsLst>
                  <a:lin ang="8099331" scaled="0"/>
                </a:gradFill>
                <a:latin typeface="Orbitron;900"/>
              </a:rPr>
              <a:t>THANKS</a:t>
            </a:r>
          </a:p>
        </p:txBody>
      </p:sp>
      <p:sp>
        <p:nvSpPr>
          <p:cNvPr id="1278" name="Google Shape;1278;p76"/>
          <p:cNvSpPr txBox="1">
            <a:spLocks noGrp="1"/>
          </p:cNvSpPr>
          <p:nvPr>
            <p:ph type="ctrTitle"/>
          </p:nvPr>
        </p:nvSpPr>
        <p:spPr>
          <a:xfrm>
            <a:off x="720000" y="2117340"/>
            <a:ext cx="4284000" cy="8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 name="Rectangle 1">
            <a:extLst>
              <a:ext uri="{FF2B5EF4-FFF2-40B4-BE49-F238E27FC236}">
                <a16:creationId xmlns:a16="http://schemas.microsoft.com/office/drawing/2014/main" id="{775DA42D-7065-4D9A-8164-88DC081D6591}"/>
              </a:ext>
            </a:extLst>
          </p:cNvPr>
          <p:cNvSpPr/>
          <p:nvPr/>
        </p:nvSpPr>
        <p:spPr>
          <a:xfrm>
            <a:off x="777277" y="4008120"/>
            <a:ext cx="3413723" cy="335280"/>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276;p76">
            <a:extLst>
              <a:ext uri="{FF2B5EF4-FFF2-40B4-BE49-F238E27FC236}">
                <a16:creationId xmlns:a16="http://schemas.microsoft.com/office/drawing/2014/main" id="{79B55C38-6EA5-4E61-A6DE-4DBD2BDAEFB3}"/>
              </a:ext>
            </a:extLst>
          </p:cNvPr>
          <p:cNvSpPr txBox="1">
            <a:spLocks/>
          </p:cNvSpPr>
          <p:nvPr/>
        </p:nvSpPr>
        <p:spPr>
          <a:xfrm>
            <a:off x="834300" y="4343400"/>
            <a:ext cx="4293900" cy="3352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dk1"/>
              </a:buClr>
              <a:buSzPts val="1800"/>
              <a:buFont typeface="Darker Grotesque"/>
              <a:buNone/>
              <a:defRPr sz="1800" b="0" i="0" u="none" strike="noStrike" cap="none">
                <a:solidFill>
                  <a:schemeClr val="dk1"/>
                </a:solidFill>
                <a:latin typeface="Darker Grotesque"/>
                <a:ea typeface="Darker Grotesque"/>
                <a:cs typeface="Darker Grotesque"/>
                <a:sym typeface="Darker Grotesque"/>
              </a:defRPr>
            </a:lvl9pPr>
          </a:lstStyle>
          <a:p>
            <a:pPr marL="0" indent="0"/>
            <a:r>
              <a:rPr lang="en-US" b="1" dirty="0"/>
              <a:t>Nuran </a:t>
            </a:r>
            <a:r>
              <a:rPr lang="en-US" b="1" dirty="0" err="1"/>
              <a:t>Tarlan</a:t>
            </a:r>
            <a:r>
              <a:rPr lang="en-US" b="1" dirty="0"/>
              <a:t> | </a:t>
            </a:r>
            <a:r>
              <a:rPr lang="en-US" dirty="0"/>
              <a:t>nuran.terlan@mail.ru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43"/>
          <p:cNvPicPr preferRelativeResize="0"/>
          <p:nvPr/>
        </p:nvPicPr>
        <p:blipFill>
          <a:blip r:embed="rId3"/>
          <a:srcRect l="20505" r="20505"/>
          <a:stretch/>
        </p:blipFill>
        <p:spPr>
          <a:xfrm>
            <a:off x="-212250" y="-84850"/>
            <a:ext cx="4645202" cy="5249700"/>
          </a:xfrm>
          <a:prstGeom prst="rect">
            <a:avLst/>
          </a:prstGeom>
          <a:noFill/>
          <a:ln>
            <a:noFill/>
          </a:ln>
        </p:spPr>
      </p:pic>
      <p:sp>
        <p:nvSpPr>
          <p:cNvPr id="476" name="Google Shape;476;p43"/>
          <p:cNvSpPr txBox="1">
            <a:spLocks noGrp="1"/>
          </p:cNvSpPr>
          <p:nvPr>
            <p:ph type="title"/>
          </p:nvPr>
        </p:nvSpPr>
        <p:spPr>
          <a:xfrm>
            <a:off x="4621320" y="938560"/>
            <a:ext cx="4050240" cy="11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Brief ref.</a:t>
            </a:r>
            <a:endParaRPr dirty="0"/>
          </a:p>
        </p:txBody>
      </p:sp>
      <p:sp>
        <p:nvSpPr>
          <p:cNvPr id="477" name="Google Shape;477;p43"/>
          <p:cNvSpPr txBox="1">
            <a:spLocks noGrp="1"/>
          </p:cNvSpPr>
          <p:nvPr>
            <p:ph type="subTitle" idx="1"/>
          </p:nvPr>
        </p:nvSpPr>
        <p:spPr>
          <a:xfrm>
            <a:off x="4836540" y="2603533"/>
            <a:ext cx="3619800" cy="8632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t>Neural networks </a:t>
            </a:r>
            <a:r>
              <a:rPr lang="en-US" sz="1600" dirty="0"/>
              <a:t>reflect the behavior of the </a:t>
            </a:r>
            <a:r>
              <a:rPr lang="en-US" sz="1600" b="1" dirty="0"/>
              <a:t>human brain</a:t>
            </a:r>
            <a:r>
              <a:rPr lang="en-US" sz="1600" dirty="0"/>
              <a:t>, allowing computer programs to recognize </a:t>
            </a:r>
            <a:r>
              <a:rPr lang="en-US" sz="1600" b="1" dirty="0"/>
              <a:t>patterns</a:t>
            </a:r>
            <a:r>
              <a:rPr lang="en-US" sz="1600" dirty="0"/>
              <a:t> and solve common problems in the fields of </a:t>
            </a:r>
            <a:r>
              <a:rPr lang="en-US" sz="1600" b="1" dirty="0"/>
              <a:t>AI</a:t>
            </a:r>
            <a:r>
              <a:rPr lang="en-US" sz="1600" dirty="0"/>
              <a:t>, </a:t>
            </a:r>
            <a:r>
              <a:rPr lang="en-US" sz="1600" b="1" dirty="0"/>
              <a:t>machine learning</a:t>
            </a:r>
            <a:r>
              <a:rPr lang="en-US" sz="1600" dirty="0"/>
              <a:t>, and </a:t>
            </a:r>
            <a:r>
              <a:rPr lang="en-US" sz="1600" b="1" dirty="0"/>
              <a:t>deep learning</a:t>
            </a:r>
            <a:r>
              <a:rPr lang="en-US" sz="1600" dirty="0"/>
              <a:t>.</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47"/>
          <p:cNvPicPr preferRelativeResize="0"/>
          <p:nvPr/>
        </p:nvPicPr>
        <p:blipFill>
          <a:blip r:embed="rId3">
            <a:duotone>
              <a:schemeClr val="accent1">
                <a:shade val="45000"/>
                <a:satMod val="135000"/>
              </a:schemeClr>
              <a:prstClr val="white"/>
            </a:duotone>
          </a:blip>
          <a:srcRect l="23088" r="23088"/>
          <a:stretch/>
        </p:blipFill>
        <p:spPr>
          <a:xfrm>
            <a:off x="4905600" y="-63471"/>
            <a:ext cx="4238397" cy="5249700"/>
          </a:xfrm>
          <a:prstGeom prst="rect">
            <a:avLst/>
          </a:prstGeom>
          <a:noFill/>
          <a:ln>
            <a:noFill/>
          </a:ln>
        </p:spPr>
      </p:pic>
      <p:sp>
        <p:nvSpPr>
          <p:cNvPr id="556" name="Google Shape;556;p47"/>
          <p:cNvSpPr txBox="1">
            <a:spLocks noGrp="1"/>
          </p:cNvSpPr>
          <p:nvPr>
            <p:ph type="title"/>
          </p:nvPr>
        </p:nvSpPr>
        <p:spPr>
          <a:xfrm>
            <a:off x="720000" y="1610410"/>
            <a:ext cx="3711600"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What are Neural Networks?</a:t>
            </a:r>
            <a:endParaRPr dirty="0"/>
          </a:p>
        </p:txBody>
      </p:sp>
      <p:sp>
        <p:nvSpPr>
          <p:cNvPr id="558" name="Google Shape;558;p4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O1</a:t>
            </a:r>
            <a:endParaRPr dirty="0"/>
          </a:p>
        </p:txBody>
      </p:sp>
      <p:grpSp>
        <p:nvGrpSpPr>
          <p:cNvPr id="559" name="Google Shape;559;p47"/>
          <p:cNvGrpSpPr/>
          <p:nvPr/>
        </p:nvGrpSpPr>
        <p:grpSpPr>
          <a:xfrm>
            <a:off x="604274" y="3899608"/>
            <a:ext cx="43276" cy="411646"/>
            <a:chOff x="1256711" y="1178908"/>
            <a:chExt cx="43276" cy="411646"/>
          </a:xfrm>
        </p:grpSpPr>
        <p:grpSp>
          <p:nvGrpSpPr>
            <p:cNvPr id="560" name="Google Shape;560;p47"/>
            <p:cNvGrpSpPr/>
            <p:nvPr/>
          </p:nvGrpSpPr>
          <p:grpSpPr>
            <a:xfrm>
              <a:off x="1256711" y="1178908"/>
              <a:ext cx="43276" cy="184846"/>
              <a:chOff x="1256700" y="1103575"/>
              <a:chExt cx="60900" cy="260200"/>
            </a:xfrm>
          </p:grpSpPr>
          <p:sp>
            <p:nvSpPr>
              <p:cNvPr id="561" name="Google Shape;561;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7"/>
            <p:cNvGrpSpPr/>
            <p:nvPr/>
          </p:nvGrpSpPr>
          <p:grpSpPr>
            <a:xfrm>
              <a:off x="1256711" y="1405708"/>
              <a:ext cx="43276" cy="184846"/>
              <a:chOff x="1256700" y="1103575"/>
              <a:chExt cx="60900" cy="260200"/>
            </a:xfrm>
          </p:grpSpPr>
          <p:sp>
            <p:nvSpPr>
              <p:cNvPr id="565" name="Google Shape;565;p4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48"/>
          <p:cNvPicPr preferRelativeResize="0"/>
          <p:nvPr/>
        </p:nvPicPr>
        <p:blipFill>
          <a:blip r:embed="rId3">
            <a:duotone>
              <a:schemeClr val="accent1">
                <a:shade val="45000"/>
                <a:satMod val="135000"/>
              </a:schemeClr>
              <a:prstClr val="white"/>
            </a:duotone>
          </a:blip>
          <a:srcRect l="16667" r="16667"/>
          <a:stretch/>
        </p:blipFill>
        <p:spPr>
          <a:xfrm>
            <a:off x="4994550" y="1053925"/>
            <a:ext cx="3613500" cy="3613500"/>
          </a:xfrm>
          <a:prstGeom prst="rect">
            <a:avLst/>
          </a:prstGeom>
          <a:noFill/>
          <a:ln>
            <a:noFill/>
          </a:ln>
        </p:spPr>
      </p:pic>
      <p:sp>
        <p:nvSpPr>
          <p:cNvPr id="573" name="Google Shape;573;p48"/>
          <p:cNvSpPr txBox="1">
            <a:spLocks noGrp="1"/>
          </p:cNvSpPr>
          <p:nvPr>
            <p:ph type="title"/>
          </p:nvPr>
        </p:nvSpPr>
        <p:spPr>
          <a:xfrm>
            <a:off x="720000" y="935680"/>
            <a:ext cx="42009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Definition</a:t>
            </a:r>
            <a:endParaRPr dirty="0"/>
          </a:p>
        </p:txBody>
      </p:sp>
      <p:sp>
        <p:nvSpPr>
          <p:cNvPr id="574" name="Google Shape;574;p48"/>
          <p:cNvSpPr txBox="1">
            <a:spLocks noGrp="1"/>
          </p:cNvSpPr>
          <p:nvPr>
            <p:ph type="body" idx="1"/>
          </p:nvPr>
        </p:nvSpPr>
        <p:spPr>
          <a:xfrm>
            <a:off x="720000" y="2104696"/>
            <a:ext cx="3613500" cy="15277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Neural networks, also known as </a:t>
            </a:r>
            <a:r>
              <a:rPr lang="en-US" b="1" dirty="0">
                <a:solidFill>
                  <a:srgbClr val="000000"/>
                </a:solidFill>
              </a:rPr>
              <a:t>artificial neural networks</a:t>
            </a:r>
            <a:r>
              <a:rPr lang="en-US" dirty="0">
                <a:solidFill>
                  <a:srgbClr val="000000"/>
                </a:solidFill>
              </a:rPr>
              <a:t> (ANNs) or </a:t>
            </a:r>
            <a:r>
              <a:rPr lang="en-US" b="1" dirty="0">
                <a:solidFill>
                  <a:srgbClr val="000000"/>
                </a:solidFill>
              </a:rPr>
              <a:t>simulated neural networks </a:t>
            </a:r>
            <a:r>
              <a:rPr lang="en-US" dirty="0">
                <a:solidFill>
                  <a:srgbClr val="000000"/>
                </a:solidFill>
              </a:rPr>
              <a:t>(SNNs), are a subset of machine learning and are at the heart of deep learning algorithms. Their name and structure are inspired by the human brain, mimicking the way that </a:t>
            </a:r>
            <a:r>
              <a:rPr lang="en-US" b="1" dirty="0">
                <a:solidFill>
                  <a:srgbClr val="000000"/>
                </a:solidFill>
              </a:rPr>
              <a:t>biological neurons signal</a:t>
            </a:r>
            <a:r>
              <a:rPr lang="en-US" dirty="0">
                <a:solidFill>
                  <a:srgbClr val="000000"/>
                </a:solidFill>
              </a:rPr>
              <a:t> to one another.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48"/>
          <p:cNvPicPr preferRelativeResize="0"/>
          <p:nvPr/>
        </p:nvPicPr>
        <p:blipFill>
          <a:blip r:embed="rId3">
            <a:duotone>
              <a:schemeClr val="accent1">
                <a:shade val="45000"/>
                <a:satMod val="135000"/>
              </a:schemeClr>
              <a:prstClr val="white"/>
            </a:duotone>
          </a:blip>
          <a:srcRect l="16667" r="16667"/>
          <a:stretch/>
        </p:blipFill>
        <p:spPr>
          <a:xfrm>
            <a:off x="4994550" y="1053925"/>
            <a:ext cx="3613500" cy="3613500"/>
          </a:xfrm>
          <a:prstGeom prst="rect">
            <a:avLst/>
          </a:prstGeom>
          <a:noFill/>
          <a:ln>
            <a:noFill/>
          </a:ln>
        </p:spPr>
      </p:pic>
      <p:sp>
        <p:nvSpPr>
          <p:cNvPr id="573" name="Google Shape;573;p48"/>
          <p:cNvSpPr txBox="1">
            <a:spLocks noGrp="1"/>
          </p:cNvSpPr>
          <p:nvPr>
            <p:ph type="title"/>
          </p:nvPr>
        </p:nvSpPr>
        <p:spPr>
          <a:xfrm>
            <a:off x="720000" y="935680"/>
            <a:ext cx="42009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 .</a:t>
            </a:r>
            <a:endParaRPr dirty="0"/>
          </a:p>
        </p:txBody>
      </p:sp>
      <p:sp>
        <p:nvSpPr>
          <p:cNvPr id="574" name="Google Shape;574;p48"/>
          <p:cNvSpPr txBox="1">
            <a:spLocks noGrp="1"/>
          </p:cNvSpPr>
          <p:nvPr>
            <p:ph type="body" idx="1"/>
          </p:nvPr>
        </p:nvSpPr>
        <p:spPr>
          <a:xfrm>
            <a:off x="720000" y="1837099"/>
            <a:ext cx="3613500" cy="15277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Artificial neural networks (ANNs) are comprised of a </a:t>
            </a:r>
            <a:r>
              <a:rPr lang="en-US" b="1" dirty="0">
                <a:solidFill>
                  <a:srgbClr val="000000"/>
                </a:solidFill>
              </a:rPr>
              <a:t>node layers</a:t>
            </a:r>
            <a:r>
              <a:rPr lang="en-US" dirty="0">
                <a:solidFill>
                  <a:srgbClr val="000000"/>
                </a:solidFill>
              </a:rPr>
              <a:t>, containing an </a:t>
            </a:r>
            <a:r>
              <a:rPr lang="en-US" b="1" dirty="0">
                <a:solidFill>
                  <a:srgbClr val="000000"/>
                </a:solidFill>
              </a:rPr>
              <a:t>input layer</a:t>
            </a:r>
            <a:r>
              <a:rPr lang="en-US" dirty="0">
                <a:solidFill>
                  <a:srgbClr val="000000"/>
                </a:solidFill>
              </a:rPr>
              <a:t>, one or more </a:t>
            </a:r>
            <a:r>
              <a:rPr lang="en-US" b="1" dirty="0">
                <a:solidFill>
                  <a:srgbClr val="000000"/>
                </a:solidFill>
              </a:rPr>
              <a:t>hidden layers</a:t>
            </a:r>
            <a:r>
              <a:rPr lang="en-US" dirty="0">
                <a:solidFill>
                  <a:srgbClr val="000000"/>
                </a:solidFill>
              </a:rPr>
              <a:t>, and an </a:t>
            </a:r>
            <a:r>
              <a:rPr lang="en-US" b="1" dirty="0">
                <a:solidFill>
                  <a:srgbClr val="000000"/>
                </a:solidFill>
              </a:rPr>
              <a:t>output layer</a:t>
            </a:r>
            <a:r>
              <a:rPr lang="en-US" dirty="0">
                <a:solidFill>
                  <a:srgbClr val="000000"/>
                </a:solidFill>
              </a:rPr>
              <a:t>. </a:t>
            </a:r>
          </a:p>
          <a:p>
            <a:pPr marL="0" lvl="0" indent="0" algn="l" rtl="0">
              <a:spcBef>
                <a:spcPts val="0"/>
              </a:spcBef>
              <a:spcAft>
                <a:spcPts val="0"/>
              </a:spcAft>
              <a:buNone/>
            </a:pPr>
            <a:endParaRPr lang="en-US" dirty="0">
              <a:solidFill>
                <a:srgbClr val="000000"/>
              </a:solidFill>
            </a:endParaRPr>
          </a:p>
          <a:p>
            <a:pPr marL="0" lvl="0" indent="0" algn="l" rtl="0">
              <a:spcBef>
                <a:spcPts val="0"/>
              </a:spcBef>
              <a:spcAft>
                <a:spcPts val="0"/>
              </a:spcAft>
              <a:buNone/>
            </a:pPr>
            <a:r>
              <a:rPr lang="en-US" dirty="0">
                <a:solidFill>
                  <a:srgbClr val="000000"/>
                </a:solidFill>
              </a:rPr>
              <a:t>Each node, or artificial neuron, connects to another and has an associated </a:t>
            </a:r>
            <a:r>
              <a:rPr lang="en-US" b="1" dirty="0">
                <a:solidFill>
                  <a:srgbClr val="000000"/>
                </a:solidFill>
              </a:rPr>
              <a:t>weight </a:t>
            </a:r>
            <a:r>
              <a:rPr lang="en-US" dirty="0">
                <a:solidFill>
                  <a:srgbClr val="000000"/>
                </a:solidFill>
              </a:rPr>
              <a:t>and </a:t>
            </a:r>
            <a:r>
              <a:rPr lang="en-US" b="1" dirty="0">
                <a:solidFill>
                  <a:srgbClr val="000000"/>
                </a:solidFill>
              </a:rPr>
              <a:t>threshold</a:t>
            </a:r>
            <a:r>
              <a:rPr lang="en-US" dirty="0">
                <a:solidFill>
                  <a:srgbClr val="000000"/>
                </a:solidFill>
              </a:rPr>
              <a:t>. If the output of any individual node is </a:t>
            </a:r>
            <a:r>
              <a:rPr lang="en-US" b="1" dirty="0">
                <a:solidFill>
                  <a:srgbClr val="000000"/>
                </a:solidFill>
              </a:rPr>
              <a:t>above</a:t>
            </a:r>
            <a:r>
              <a:rPr lang="en-US" dirty="0">
                <a:solidFill>
                  <a:srgbClr val="000000"/>
                </a:solidFill>
              </a:rPr>
              <a:t> </a:t>
            </a:r>
            <a:r>
              <a:rPr lang="en-US" b="1" dirty="0">
                <a:solidFill>
                  <a:srgbClr val="000000"/>
                </a:solidFill>
              </a:rPr>
              <a:t>the specified threshold value</a:t>
            </a:r>
            <a:r>
              <a:rPr lang="en-US" dirty="0">
                <a:solidFill>
                  <a:srgbClr val="000000"/>
                </a:solidFill>
              </a:rPr>
              <a:t>, that node is </a:t>
            </a:r>
            <a:r>
              <a:rPr lang="en-US" b="1" dirty="0">
                <a:solidFill>
                  <a:srgbClr val="000000"/>
                </a:solidFill>
              </a:rPr>
              <a:t>activated</a:t>
            </a:r>
            <a:r>
              <a:rPr lang="en-US" dirty="0">
                <a:solidFill>
                  <a:srgbClr val="000000"/>
                </a:solidFill>
              </a:rPr>
              <a:t>, sending data to the next layer of the network. Otherwise, no data is passed along to the next layer of the network.</a:t>
            </a:r>
            <a:endParaRPr lang="en-US" dirty="0"/>
          </a:p>
        </p:txBody>
      </p:sp>
    </p:spTree>
    <p:extLst>
      <p:ext uri="{BB962C8B-B14F-4D97-AF65-F5344CB8AC3E}">
        <p14:creationId xmlns:p14="http://schemas.microsoft.com/office/powerpoint/2010/main" val="168286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583A3EB-5542-4808-92FF-50EC90943A30}"/>
              </a:ext>
            </a:extLst>
          </p:cNvPr>
          <p:cNvPicPr>
            <a:picLocks noChangeAspect="1"/>
          </p:cNvPicPr>
          <p:nvPr/>
        </p:nvPicPr>
        <p:blipFill>
          <a:blip r:embed="rId3"/>
          <a:stretch>
            <a:fillRect/>
          </a:stretch>
        </p:blipFill>
        <p:spPr>
          <a:xfrm>
            <a:off x="952192" y="0"/>
            <a:ext cx="7239615"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4" name="Google Shape;574;p48">
            <a:extLst>
              <a:ext uri="{FF2B5EF4-FFF2-40B4-BE49-F238E27FC236}">
                <a16:creationId xmlns:a16="http://schemas.microsoft.com/office/drawing/2014/main" id="{36DA4CE3-8434-4E79-AF5D-EF6CCACF5153}"/>
              </a:ext>
            </a:extLst>
          </p:cNvPr>
          <p:cNvSpPr txBox="1">
            <a:spLocks noGrp="1"/>
          </p:cNvSpPr>
          <p:nvPr>
            <p:ph type="body" idx="1"/>
          </p:nvPr>
        </p:nvSpPr>
        <p:spPr>
          <a:xfrm>
            <a:off x="1771013" y="1531992"/>
            <a:ext cx="5601973" cy="15277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rgbClr val="000000"/>
                </a:solidFill>
              </a:rPr>
              <a:t>Neural networks rely on training data to learn and improve their </a:t>
            </a:r>
            <a:r>
              <a:rPr lang="en-US" sz="1600" b="1" dirty="0">
                <a:solidFill>
                  <a:srgbClr val="000000"/>
                </a:solidFill>
              </a:rPr>
              <a:t>accuracy </a:t>
            </a:r>
            <a:r>
              <a:rPr lang="en-US" sz="1600" dirty="0">
                <a:solidFill>
                  <a:srgbClr val="000000"/>
                </a:solidFill>
              </a:rPr>
              <a:t>over time. However, once these learning algorithms are fine-tuned for accuracy, they are powerful tools in computer science and artificial intelligence, allowing us to classify and cluster data at a </a:t>
            </a:r>
            <a:r>
              <a:rPr lang="en-US" sz="1600" b="1" dirty="0">
                <a:solidFill>
                  <a:srgbClr val="000000"/>
                </a:solidFill>
              </a:rPr>
              <a:t>high velocity</a:t>
            </a:r>
            <a:r>
              <a:rPr lang="en-US" sz="1600" dirty="0">
                <a:solidFill>
                  <a:srgbClr val="000000"/>
                </a:solidFill>
              </a:rPr>
              <a:t>. </a:t>
            </a:r>
          </a:p>
          <a:p>
            <a:pPr marL="0" lvl="0" indent="0" algn="ctr" rtl="0">
              <a:spcBef>
                <a:spcPts val="0"/>
              </a:spcBef>
              <a:spcAft>
                <a:spcPts val="0"/>
              </a:spcAft>
              <a:buNone/>
            </a:pPr>
            <a:endParaRPr lang="en-US" sz="1600" dirty="0">
              <a:solidFill>
                <a:srgbClr val="000000"/>
              </a:solidFill>
            </a:endParaRPr>
          </a:p>
          <a:p>
            <a:pPr marL="0" lvl="0" indent="0" algn="ctr" rtl="0">
              <a:spcBef>
                <a:spcPts val="0"/>
              </a:spcBef>
              <a:spcAft>
                <a:spcPts val="0"/>
              </a:spcAft>
              <a:buNone/>
            </a:pPr>
            <a:r>
              <a:rPr lang="en-US" sz="1600" dirty="0">
                <a:solidFill>
                  <a:srgbClr val="000000"/>
                </a:solidFill>
              </a:rPr>
              <a:t>Tasks in </a:t>
            </a:r>
            <a:r>
              <a:rPr lang="en-US" sz="1600" b="1" dirty="0">
                <a:solidFill>
                  <a:srgbClr val="000000"/>
                </a:solidFill>
              </a:rPr>
              <a:t>speech recognition</a:t>
            </a:r>
            <a:r>
              <a:rPr lang="en-US" sz="1600" dirty="0">
                <a:solidFill>
                  <a:srgbClr val="000000"/>
                </a:solidFill>
              </a:rPr>
              <a:t> or </a:t>
            </a:r>
            <a:r>
              <a:rPr lang="en-US" sz="1600" b="1" dirty="0">
                <a:solidFill>
                  <a:srgbClr val="000000"/>
                </a:solidFill>
              </a:rPr>
              <a:t>image recognition</a:t>
            </a:r>
            <a:r>
              <a:rPr lang="en-US" sz="1600" dirty="0">
                <a:solidFill>
                  <a:srgbClr val="000000"/>
                </a:solidFill>
              </a:rPr>
              <a:t> can take minutes versus hours when compared to the manual identification by </a:t>
            </a:r>
            <a:r>
              <a:rPr lang="en-US" sz="1600" b="1" dirty="0">
                <a:solidFill>
                  <a:srgbClr val="000000"/>
                </a:solidFill>
              </a:rPr>
              <a:t>human experts</a:t>
            </a:r>
            <a:r>
              <a:rPr lang="en-US" sz="1600" dirty="0">
                <a:solidFill>
                  <a:srgbClr val="000000"/>
                </a:solidFill>
              </a:rPr>
              <a:t>. One of the most well-known neural networks is </a:t>
            </a:r>
            <a:r>
              <a:rPr lang="en-US" sz="1600" b="1" dirty="0">
                <a:solidFill>
                  <a:srgbClr val="000000"/>
                </a:solidFill>
              </a:rPr>
              <a:t>Google’s search </a:t>
            </a:r>
            <a:r>
              <a:rPr lang="en-US" sz="1600" dirty="0">
                <a:solidFill>
                  <a:srgbClr val="000000"/>
                </a:solidFill>
              </a:rPr>
              <a:t>(in engine)</a:t>
            </a:r>
            <a:r>
              <a:rPr lang="en-US" sz="1600" b="1" dirty="0">
                <a:solidFill>
                  <a:srgbClr val="000000"/>
                </a:solidFill>
              </a:rPr>
              <a:t> algorithm</a:t>
            </a:r>
            <a:r>
              <a:rPr lang="en-US" sz="1600" dirty="0">
                <a:solidFill>
                  <a:srgbClr val="000000"/>
                </a:solidFill>
              </a:rPr>
              <a:t>.</a:t>
            </a:r>
            <a:endParaRPr lang="en-US" sz="1600" dirty="0"/>
          </a:p>
        </p:txBody>
      </p:sp>
    </p:spTree>
    <p:extLst>
      <p:ext uri="{BB962C8B-B14F-4D97-AF65-F5344CB8AC3E}">
        <p14:creationId xmlns:p14="http://schemas.microsoft.com/office/powerpoint/2010/main" val="64359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57"/>
          <p:cNvPicPr preferRelativeResize="0"/>
          <p:nvPr/>
        </p:nvPicPr>
        <p:blipFill>
          <a:blip r:embed="rId3"/>
          <a:srcRect l="18981" r="18981"/>
          <a:stretch/>
        </p:blipFill>
        <p:spPr>
          <a:xfrm>
            <a:off x="-48250" y="-53100"/>
            <a:ext cx="4286650" cy="5249699"/>
          </a:xfrm>
          <a:prstGeom prst="rect">
            <a:avLst/>
          </a:prstGeom>
          <a:noFill/>
          <a:ln>
            <a:noFill/>
          </a:ln>
        </p:spPr>
      </p:pic>
      <p:sp>
        <p:nvSpPr>
          <p:cNvPr id="740" name="Google Shape;740;p57"/>
          <p:cNvSpPr txBox="1">
            <a:spLocks noGrp="1"/>
          </p:cNvSpPr>
          <p:nvPr>
            <p:ph type="title"/>
          </p:nvPr>
        </p:nvSpPr>
        <p:spPr>
          <a:xfrm>
            <a:off x="4692850" y="1480870"/>
            <a:ext cx="3711600" cy="140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How do Neural Networks work?</a:t>
            </a:r>
            <a:endParaRPr dirty="0"/>
          </a:p>
        </p:txBody>
      </p:sp>
      <p:sp>
        <p:nvSpPr>
          <p:cNvPr id="742" name="Google Shape;742;p57"/>
          <p:cNvSpPr txBox="1">
            <a:spLocks noGrp="1"/>
          </p:cNvSpPr>
          <p:nvPr>
            <p:ph type="title" idx="2"/>
          </p:nvPr>
        </p:nvSpPr>
        <p:spPr>
          <a:xfrm>
            <a:off x="6804550" y="3852165"/>
            <a:ext cx="1599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O2</a:t>
            </a:r>
            <a:endParaRPr dirty="0"/>
          </a:p>
        </p:txBody>
      </p:sp>
      <p:grpSp>
        <p:nvGrpSpPr>
          <p:cNvPr id="743" name="Google Shape;743;p57"/>
          <p:cNvGrpSpPr/>
          <p:nvPr/>
        </p:nvGrpSpPr>
        <p:grpSpPr>
          <a:xfrm>
            <a:off x="8605274" y="4067248"/>
            <a:ext cx="43276" cy="411646"/>
            <a:chOff x="1256711" y="1178908"/>
            <a:chExt cx="43276" cy="411646"/>
          </a:xfrm>
        </p:grpSpPr>
        <p:grpSp>
          <p:nvGrpSpPr>
            <p:cNvPr id="744" name="Google Shape;744;p57"/>
            <p:cNvGrpSpPr/>
            <p:nvPr/>
          </p:nvGrpSpPr>
          <p:grpSpPr>
            <a:xfrm>
              <a:off x="1256711" y="1178908"/>
              <a:ext cx="43276" cy="184846"/>
              <a:chOff x="1256700" y="1103575"/>
              <a:chExt cx="60900" cy="260200"/>
            </a:xfrm>
          </p:grpSpPr>
          <p:sp>
            <p:nvSpPr>
              <p:cNvPr id="745" name="Google Shape;745;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7"/>
            <p:cNvGrpSpPr/>
            <p:nvPr/>
          </p:nvGrpSpPr>
          <p:grpSpPr>
            <a:xfrm>
              <a:off x="1256711" y="1405708"/>
              <a:ext cx="43276" cy="184846"/>
              <a:chOff x="1256700" y="1103575"/>
              <a:chExt cx="60900" cy="260200"/>
            </a:xfrm>
          </p:grpSpPr>
          <p:sp>
            <p:nvSpPr>
              <p:cNvPr id="749" name="Google Shape;749;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1929</Words>
  <Application>Microsoft Office PowerPoint</Application>
  <PresentationFormat>On-screen Show (16:9)</PresentationFormat>
  <Paragraphs>120</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Orbitron Black</vt:lpstr>
      <vt:lpstr>Anaheim</vt:lpstr>
      <vt:lpstr>Open Sans</vt:lpstr>
      <vt:lpstr>Orbitron;900</vt:lpstr>
      <vt:lpstr>Darker Grotesque Medium</vt:lpstr>
      <vt:lpstr>Nunito Light</vt:lpstr>
      <vt:lpstr>Wingdings</vt:lpstr>
      <vt:lpstr>Darker Grotesque</vt:lpstr>
      <vt:lpstr>Arial</vt:lpstr>
      <vt:lpstr>The Use of AI in Marketing by Slidesgo</vt:lpstr>
      <vt:lpstr>Neural Network</vt:lpstr>
      <vt:lpstr>What are neural networks?</vt:lpstr>
      <vt:lpstr>Brief ref.</vt:lpstr>
      <vt:lpstr>What are Neural Networks?</vt:lpstr>
      <vt:lpstr>Definition</vt:lpstr>
      <vt:lpstr>. . .</vt:lpstr>
      <vt:lpstr>PowerPoint Presentation</vt:lpstr>
      <vt:lpstr>PowerPoint Presentation</vt:lpstr>
      <vt:lpstr>How do Neural Networks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Neural Networks</vt:lpstr>
      <vt:lpstr>PowerPoint Presentation</vt:lpstr>
      <vt:lpstr>PowerPoint Presentation</vt:lpstr>
      <vt:lpstr>NN vs. Deep Learning</vt:lpstr>
      <vt:lpstr>Comparison</vt:lpstr>
      <vt:lpstr>History of NN &amp; Applications</vt:lpstr>
      <vt:lpstr>PowerPoint Presentation</vt:lpstr>
      <vt:lpstr>Pros &amp; Cons of usages of NN</vt:lpstr>
      <vt:lpstr>Advantages of Artificial Neural Networks</vt:lpstr>
      <vt:lpstr>Disadvantages of Artificial Neural Networks</vt:lpstr>
      <vt:lpstr>Application of NN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and Reasoning</dc:title>
  <cp:lastModifiedBy>Nuran Tərlan</cp:lastModifiedBy>
  <cp:revision>2</cp:revision>
  <dcterms:modified xsi:type="dcterms:W3CDTF">2021-12-29T08:58:51Z</dcterms:modified>
</cp:coreProperties>
</file>